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21"/>
  </p:notesMasterIdLst>
  <p:sldIdLst>
    <p:sldId id="259" r:id="rId2"/>
    <p:sldId id="256" r:id="rId3"/>
    <p:sldId id="257" r:id="rId4"/>
    <p:sldId id="258" r:id="rId5"/>
    <p:sldId id="260" r:id="rId6"/>
    <p:sldId id="261" r:id="rId7"/>
    <p:sldId id="262" r:id="rId8"/>
    <p:sldId id="263" r:id="rId9"/>
    <p:sldId id="266" r:id="rId10"/>
    <p:sldId id="264" r:id="rId11"/>
    <p:sldId id="265"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6" d="100"/>
          <a:sy n="86" d="100"/>
        </p:scale>
        <p:origin x="533"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sv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974B9F-0F6B-415C-88D9-EBD0EF163724}" type="datetimeFigureOut">
              <a:rPr lang="en-IN" smtClean="0"/>
              <a:t>24-01-2023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CD534E-B676-4848-8C9F-E9854FE200F4}" type="slidenum">
              <a:rPr lang="en-IN" smtClean="0"/>
              <a:t>‹#›</a:t>
            </a:fld>
            <a:endParaRPr lang="en-IN"/>
          </a:p>
        </p:txBody>
      </p:sp>
    </p:spTree>
    <p:extLst>
      <p:ext uri="{BB962C8B-B14F-4D97-AF65-F5344CB8AC3E}">
        <p14:creationId xmlns:p14="http://schemas.microsoft.com/office/powerpoint/2010/main" val="10783827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1667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528399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969282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1132653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6F822A4-8DA6-4447-9B1F-C5DB58435268}" type="datetimeFigureOut">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4346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462563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770073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5791452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A4E7D1B-D673-4CF6-8672-009D42ABD2A0}" type="datetimeFigureOut">
              <a:rPr lang="en-US" smtClean="0"/>
              <a:t>1/24/2023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1279244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A16AA21-1863-4931-97CB-99D0A168701B}" type="datetimeFigureOut">
              <a:rPr lang="en-US" smtClean="0"/>
              <a:t>1/24/2023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t>‹#›</a:t>
            </a:fld>
            <a:endParaRPr lang="en-US"/>
          </a:p>
        </p:txBody>
      </p:sp>
    </p:spTree>
    <p:extLst>
      <p:ext uri="{BB962C8B-B14F-4D97-AF65-F5344CB8AC3E}">
        <p14:creationId xmlns:p14="http://schemas.microsoft.com/office/powerpoint/2010/main" val="4032198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1/24/2023</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240287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8664C608-40B1-4030-A28D-5B74BC98ADCE}" type="datetimeFigureOut">
              <a:rPr lang="en-US" smtClean="0"/>
              <a:t>1/24/2023</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6535716"/>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jp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en.m.wikipedia.org/wiki/The_Economist"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4E84475E-5240-5C6F-26C8-3806ADEB37A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414867"/>
            <a:ext cx="10972800" cy="5655733"/>
          </a:xfrm>
        </p:spPr>
      </p:pic>
    </p:spTree>
    <p:extLst>
      <p:ext uri="{BB962C8B-B14F-4D97-AF65-F5344CB8AC3E}">
        <p14:creationId xmlns:p14="http://schemas.microsoft.com/office/powerpoint/2010/main" val="987081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a:extLst>
              <a:ext uri="{FF2B5EF4-FFF2-40B4-BE49-F238E27FC236}">
                <a16:creationId xmlns:a16="http://schemas.microsoft.com/office/drawing/2014/main" id="{8BC65BE6-7E7A-E786-AE12-9831A9BE2B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075" y="1737360"/>
            <a:ext cx="5902874" cy="2772496"/>
          </a:xfrm>
          <a:prstGeom prst="rect">
            <a:avLst/>
          </a:prstGeom>
        </p:spPr>
      </p:pic>
      <p:pic>
        <p:nvPicPr>
          <p:cNvPr id="7" name="Picture 7">
            <a:extLst>
              <a:ext uri="{FF2B5EF4-FFF2-40B4-BE49-F238E27FC236}">
                <a16:creationId xmlns:a16="http://schemas.microsoft.com/office/drawing/2014/main" id="{128EFCE6-2901-A763-758E-B964D7EC6F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4221" y="2132365"/>
            <a:ext cx="4114128" cy="2050888"/>
          </a:xfrm>
          <a:prstGeom prst="rect">
            <a:avLst/>
          </a:prstGeom>
        </p:spPr>
      </p:pic>
      <p:pic>
        <p:nvPicPr>
          <p:cNvPr id="8" name="Picture 8">
            <a:extLst>
              <a:ext uri="{FF2B5EF4-FFF2-40B4-BE49-F238E27FC236}">
                <a16:creationId xmlns:a16="http://schemas.microsoft.com/office/drawing/2014/main" id="{31C06A9B-F540-F475-4BBB-60909C5FB2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0401" y="3619286"/>
            <a:ext cx="3933137" cy="3009860"/>
          </a:xfrm>
          <a:prstGeom prst="rect">
            <a:avLst/>
          </a:prstGeom>
        </p:spPr>
      </p:pic>
      <p:sp>
        <p:nvSpPr>
          <p:cNvPr id="4" name="Right Bracket 3">
            <a:extLst>
              <a:ext uri="{FF2B5EF4-FFF2-40B4-BE49-F238E27FC236}">
                <a16:creationId xmlns:a16="http://schemas.microsoft.com/office/drawing/2014/main" id="{1D291EFF-D916-037C-6B5B-E8F77CEAF61E}"/>
              </a:ext>
            </a:extLst>
          </p:cNvPr>
          <p:cNvSpPr/>
          <p:nvPr/>
        </p:nvSpPr>
        <p:spPr>
          <a:xfrm flipH="1">
            <a:off x="352075" y="1"/>
            <a:ext cx="6246927" cy="6629146"/>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Right Bracket 4">
            <a:extLst>
              <a:ext uri="{FF2B5EF4-FFF2-40B4-BE49-F238E27FC236}">
                <a16:creationId xmlns:a16="http://schemas.microsoft.com/office/drawing/2014/main" id="{73ECF810-408F-9658-CAE1-905D21D848B3}"/>
              </a:ext>
            </a:extLst>
          </p:cNvPr>
          <p:cNvSpPr/>
          <p:nvPr/>
        </p:nvSpPr>
        <p:spPr>
          <a:xfrm>
            <a:off x="6410720" y="0"/>
            <a:ext cx="5251435" cy="6629146"/>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itle 9">
            <a:extLst>
              <a:ext uri="{FF2B5EF4-FFF2-40B4-BE49-F238E27FC236}">
                <a16:creationId xmlns:a16="http://schemas.microsoft.com/office/drawing/2014/main" id="{1CE5B088-5FE8-67EA-64A5-E1442CD5E46E}"/>
              </a:ext>
            </a:extLst>
          </p:cNvPr>
          <p:cNvSpPr>
            <a:spLocks noGrp="1"/>
          </p:cNvSpPr>
          <p:nvPr>
            <p:ph type="title"/>
          </p:nvPr>
        </p:nvSpPr>
        <p:spPr/>
        <p:txBody>
          <a:bodyPr>
            <a:normAutofit/>
          </a:bodyPr>
          <a:lstStyle/>
          <a:p>
            <a:r>
              <a:rPr lang="en-IN" sz="4000" dirty="0">
                <a:latin typeface="Agency FB" panose="020B0503020202020204" pitchFamily="34" charset="0"/>
              </a:rPr>
              <a:t>WHO WERE JABONG’S KEY COMPETITORS ?</a:t>
            </a:r>
          </a:p>
        </p:txBody>
      </p:sp>
      <p:pic>
        <p:nvPicPr>
          <p:cNvPr id="14" name="Picture 13">
            <a:extLst>
              <a:ext uri="{FF2B5EF4-FFF2-40B4-BE49-F238E27FC236}">
                <a16:creationId xmlns:a16="http://schemas.microsoft.com/office/drawing/2014/main" id="{F868D0C3-2101-6FCD-BE76-FA0837A1E79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41864" y="4253741"/>
            <a:ext cx="5480415" cy="1380366"/>
          </a:xfrm>
          <a:prstGeom prst="rect">
            <a:avLst/>
          </a:prstGeom>
        </p:spPr>
      </p:pic>
    </p:spTree>
    <p:extLst>
      <p:ext uri="{BB962C8B-B14F-4D97-AF65-F5344CB8AC3E}">
        <p14:creationId xmlns:p14="http://schemas.microsoft.com/office/powerpoint/2010/main" val="1081423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18666AAF-0B0B-355D-831E-3A35672B4B6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2558" y="417250"/>
            <a:ext cx="10910657" cy="5547253"/>
          </a:xfrm>
        </p:spPr>
      </p:pic>
    </p:spTree>
    <p:extLst>
      <p:ext uri="{BB962C8B-B14F-4D97-AF65-F5344CB8AC3E}">
        <p14:creationId xmlns:p14="http://schemas.microsoft.com/office/powerpoint/2010/main" val="40933731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490A57-A0F0-56DB-4168-896CF91978E5}"/>
              </a:ext>
            </a:extLst>
          </p:cNvPr>
          <p:cNvSpPr>
            <a:spLocks noGrp="1"/>
          </p:cNvSpPr>
          <p:nvPr>
            <p:ph idx="1"/>
          </p:nvPr>
        </p:nvSpPr>
        <p:spPr>
          <a:xfrm>
            <a:off x="1109708" y="1229403"/>
            <a:ext cx="10517079" cy="4399194"/>
          </a:xfrm>
        </p:spPr>
        <p:txBody>
          <a:bodyPr>
            <a:normAutofit fontScale="92500" lnSpcReduction="10000"/>
          </a:bodyPr>
          <a:lstStyle/>
          <a:p>
            <a:pPr algn="just"/>
            <a:r>
              <a:rPr lang="en-IN" sz="4000" i="0" dirty="0">
                <a:solidFill>
                  <a:srgbClr val="000000"/>
                </a:solidFill>
                <a:effectLst/>
                <a:latin typeface="Agency FB" panose="020B0503020202020204" pitchFamily="34" charset="0"/>
                <a:cs typeface="Times New Roman" panose="02020603050405020304" pitchFamily="18" charset="0"/>
              </a:rPr>
              <a:t>POSITION OF JABONG COMPARED TO IT’S COMPETITORS</a:t>
            </a:r>
          </a:p>
          <a:p>
            <a:pPr algn="just"/>
            <a:r>
              <a:rPr lang="en-IN" i="0" dirty="0" err="1">
                <a:solidFill>
                  <a:srgbClr val="000000"/>
                </a:solidFill>
                <a:effectLst/>
                <a:cs typeface="Times New Roman" panose="02020603050405020304" pitchFamily="18" charset="0"/>
              </a:rPr>
              <a:t>Jabong's</a:t>
            </a:r>
            <a:r>
              <a:rPr lang="en-IN" i="0" dirty="0">
                <a:solidFill>
                  <a:srgbClr val="000000"/>
                </a:solidFill>
                <a:effectLst/>
                <a:cs typeface="Times New Roman" panose="02020603050405020304" pitchFamily="18" charset="0"/>
              </a:rPr>
              <a:t> position in the market compared to other competitors varied over time. At its launch, Jabong was considered a strong player in the Indian e-commerce market, but in the years leading up to its acquisition by Flipkart, it struggled to maintain its market share as competition intensified.</a:t>
            </a:r>
            <a:endParaRPr lang="en-IN" i="0" dirty="0">
              <a:solidFill>
                <a:srgbClr val="000000"/>
              </a:solidFill>
              <a:cs typeface="Times New Roman" panose="02020603050405020304" pitchFamily="18" charset="0"/>
            </a:endParaRPr>
          </a:p>
          <a:p>
            <a:pPr algn="just"/>
            <a:endParaRPr lang="en-IN" dirty="0">
              <a:solidFill>
                <a:srgbClr val="000000"/>
              </a:solidFill>
              <a:effectLst/>
              <a:latin typeface="Times New Roman" panose="02020603050405020304" pitchFamily="18" charset="0"/>
            </a:endParaRPr>
          </a:p>
          <a:p>
            <a:r>
              <a:rPr lang="en-IN" sz="4000" dirty="0">
                <a:solidFill>
                  <a:srgbClr val="000000"/>
                </a:solidFill>
                <a:latin typeface="Agency FB" panose="020B0503020202020204" pitchFamily="34" charset="0"/>
              </a:rPr>
              <a:t>PR AND MEDIA</a:t>
            </a:r>
            <a:endParaRPr lang="en-IN" sz="4000" dirty="0">
              <a:solidFill>
                <a:srgbClr val="000000"/>
              </a:solidFill>
              <a:effectLst/>
              <a:latin typeface="Agency FB" panose="020B0503020202020204" pitchFamily="34" charset="0"/>
            </a:endParaRPr>
          </a:p>
          <a:p>
            <a:r>
              <a:rPr lang="en-IN" b="0" i="0" dirty="0">
                <a:solidFill>
                  <a:srgbClr val="000000"/>
                </a:solidFill>
                <a:effectLst/>
                <a:cs typeface="Times New Roman" panose="02020603050405020304" pitchFamily="18" charset="0"/>
              </a:rPr>
              <a:t>As for PR and Media, Jabong primarily focused on leveraging digital marketing and social media to increase brand awareness and drive sales. The company also partnered with fashion influencers and celebrities to promote its products and increase its</a:t>
            </a:r>
            <a:r>
              <a:rPr lang="en-IN" i="0" dirty="0">
                <a:solidFill>
                  <a:srgbClr val="000000"/>
                </a:solidFill>
                <a:effectLst/>
                <a:cs typeface="Times New Roman" panose="02020603050405020304" pitchFamily="18" charset="0"/>
              </a:rPr>
              <a:t> products and increase its reach among target audiences.</a:t>
            </a:r>
            <a:endParaRPr lang="en-IN" dirty="0">
              <a:solidFill>
                <a:srgbClr val="000000"/>
              </a:solidFill>
              <a:effectLst/>
              <a:cs typeface="Times New Roman" panose="02020603050405020304" pitchFamily="18" charset="0"/>
            </a:endParaRPr>
          </a:p>
          <a:p>
            <a:br>
              <a:rPr lang="en-IN" dirty="0">
                <a:solidFill>
                  <a:srgbClr val="000000"/>
                </a:solidFill>
                <a:effectLst/>
                <a:latin typeface="Times New Roman" panose="02020603050405020304" pitchFamily="18" charset="0"/>
              </a:rPr>
            </a:br>
            <a:endParaRPr lang="en-IN" dirty="0">
              <a:solidFill>
                <a:srgbClr val="000000"/>
              </a:solidFill>
              <a:effectLst/>
              <a:latin typeface="Times New Roman" panose="02020603050405020304" pitchFamily="18" charset="0"/>
            </a:endParaRPr>
          </a:p>
          <a:p>
            <a:pPr algn="just"/>
            <a:endParaRPr lang="en-IN" dirty="0">
              <a:solidFill>
                <a:srgbClr val="000000"/>
              </a:solidFill>
              <a:effectLst/>
              <a:latin typeface="Times New Roman" panose="02020603050405020304" pitchFamily="18" charset="0"/>
              <a:cs typeface="Times New Roman" panose="02020603050405020304" pitchFamily="18" charset="0"/>
            </a:endParaRPr>
          </a:p>
        </p:txBody>
      </p:sp>
      <p:sp>
        <p:nvSpPr>
          <p:cNvPr id="2" name="Right Bracket 1">
            <a:extLst>
              <a:ext uri="{FF2B5EF4-FFF2-40B4-BE49-F238E27FC236}">
                <a16:creationId xmlns:a16="http://schemas.microsoft.com/office/drawing/2014/main" id="{5C7DB48D-0702-E3A3-B3BC-42EFE2F6CFC9}"/>
              </a:ext>
            </a:extLst>
          </p:cNvPr>
          <p:cNvSpPr/>
          <p:nvPr/>
        </p:nvSpPr>
        <p:spPr>
          <a:xfrm>
            <a:off x="6025362" y="0"/>
            <a:ext cx="5819587" cy="6858000"/>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Left Bracket 3">
            <a:extLst>
              <a:ext uri="{FF2B5EF4-FFF2-40B4-BE49-F238E27FC236}">
                <a16:creationId xmlns:a16="http://schemas.microsoft.com/office/drawing/2014/main" id="{1D5959D1-B154-F40F-4D21-FB4728286FB7}"/>
              </a:ext>
            </a:extLst>
          </p:cNvPr>
          <p:cNvSpPr/>
          <p:nvPr/>
        </p:nvSpPr>
        <p:spPr>
          <a:xfrm>
            <a:off x="347051" y="0"/>
            <a:ext cx="5824616" cy="6858000"/>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9050839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B9EE4AF3-09DC-E472-9304-7D6968B99AC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3277" y="511772"/>
            <a:ext cx="11404851" cy="583445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351101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689FB-354D-A8E8-A56D-B96670B8FC46}"/>
              </a:ext>
            </a:extLst>
          </p:cNvPr>
          <p:cNvSpPr>
            <a:spLocks noGrp="1"/>
          </p:cNvSpPr>
          <p:nvPr>
            <p:ph type="title"/>
          </p:nvPr>
        </p:nvSpPr>
        <p:spPr>
          <a:xfrm>
            <a:off x="1128942" y="633272"/>
            <a:ext cx="10058400" cy="1609344"/>
          </a:xfrm>
        </p:spPr>
        <p:txBody>
          <a:bodyPr>
            <a:normAutofit/>
          </a:bodyPr>
          <a:lstStyle/>
          <a:p>
            <a:r>
              <a:rPr lang="en-IN" sz="4000" dirty="0">
                <a:solidFill>
                  <a:srgbClr val="000000"/>
                </a:solidFill>
                <a:effectLst/>
                <a:latin typeface="Agency FB" panose="020B0503020202020204" pitchFamily="34" charset="0"/>
              </a:rPr>
              <a:t>POSSIBLE CAUSES OF JABONG’S FAILURE</a:t>
            </a:r>
            <a:br>
              <a:rPr lang="en-IN" sz="3200" dirty="0">
                <a:solidFill>
                  <a:srgbClr val="000000"/>
                </a:solidFill>
                <a:effectLst/>
                <a:latin typeface="Times New Roman" panose="02020603050405020304" pitchFamily="18" charset="0"/>
              </a:rPr>
            </a:br>
            <a:endParaRPr lang="en-US" sz="3200" dirty="0"/>
          </a:p>
        </p:txBody>
      </p:sp>
      <p:sp>
        <p:nvSpPr>
          <p:cNvPr id="3" name="Content Placeholder 2">
            <a:extLst>
              <a:ext uri="{FF2B5EF4-FFF2-40B4-BE49-F238E27FC236}">
                <a16:creationId xmlns:a16="http://schemas.microsoft.com/office/drawing/2014/main" id="{A12AE26D-EB95-B8BA-C9F8-7CBE178612E4}"/>
              </a:ext>
            </a:extLst>
          </p:cNvPr>
          <p:cNvSpPr>
            <a:spLocks noGrp="1"/>
          </p:cNvSpPr>
          <p:nvPr>
            <p:ph idx="1"/>
          </p:nvPr>
        </p:nvSpPr>
        <p:spPr>
          <a:xfrm>
            <a:off x="1066798" y="1882416"/>
            <a:ext cx="10058400" cy="4050792"/>
          </a:xfrm>
        </p:spPr>
        <p:txBody>
          <a:bodyPr>
            <a:normAutofit/>
          </a:bodyPr>
          <a:lstStyle/>
          <a:p>
            <a:pPr algn="just"/>
            <a:r>
              <a:rPr lang="en-IN" b="0" i="0" dirty="0">
                <a:solidFill>
                  <a:srgbClr val="000000"/>
                </a:solidFill>
                <a:effectLst/>
              </a:rPr>
              <a:t>The failure of Jabong can be attributed to a combination of factors, including the emergence of new competitors in the market, PR or media reputation damage, socioeconomic causes, and poor business decisions made to cope with market demand. There could be four major causes like -</a:t>
            </a:r>
            <a:endParaRPr lang="en-IN" dirty="0"/>
          </a:p>
          <a:p>
            <a:pPr>
              <a:buFont typeface="Wingdings" panose="05000000000000000000" pitchFamily="2" charset="2"/>
              <a:buChar char="§"/>
            </a:pPr>
            <a:r>
              <a:rPr lang="en-IN" b="0" i="0" dirty="0">
                <a:solidFill>
                  <a:srgbClr val="000000"/>
                </a:solidFill>
                <a:effectLst/>
              </a:rPr>
              <a:t> New competitor in Market</a:t>
            </a:r>
          </a:p>
          <a:p>
            <a:pPr>
              <a:buFont typeface="Wingdings" panose="05000000000000000000" pitchFamily="2" charset="2"/>
              <a:buChar char="§"/>
            </a:pPr>
            <a:r>
              <a:rPr lang="en-IN" b="0" i="0" dirty="0">
                <a:solidFill>
                  <a:srgbClr val="000000"/>
                </a:solidFill>
                <a:effectLst/>
              </a:rPr>
              <a:t> PR or Media reputation damage</a:t>
            </a:r>
          </a:p>
          <a:p>
            <a:pPr>
              <a:buFont typeface="Wingdings" panose="05000000000000000000" pitchFamily="2" charset="2"/>
              <a:buChar char="§"/>
            </a:pPr>
            <a:r>
              <a:rPr lang="en-IN" b="0" i="0" dirty="0">
                <a:solidFill>
                  <a:srgbClr val="000000"/>
                </a:solidFill>
                <a:effectLst/>
              </a:rPr>
              <a:t> Socioeconomic causes</a:t>
            </a:r>
            <a:endParaRPr lang="en-IN" dirty="0">
              <a:solidFill>
                <a:srgbClr val="000000"/>
              </a:solidFill>
              <a:effectLst/>
            </a:endParaRPr>
          </a:p>
          <a:p>
            <a:pPr>
              <a:buFont typeface="Wingdings" panose="05000000000000000000" pitchFamily="2" charset="2"/>
              <a:buChar char="§"/>
            </a:pPr>
            <a:r>
              <a:rPr lang="en-IN" b="0" i="0" dirty="0">
                <a:solidFill>
                  <a:srgbClr val="000000"/>
                </a:solidFill>
                <a:effectLst/>
              </a:rPr>
              <a:t> Business Decisions to cope up with the market demand</a:t>
            </a:r>
            <a:br>
              <a:rPr lang="en-IN" dirty="0">
                <a:solidFill>
                  <a:srgbClr val="000000"/>
                </a:solidFill>
                <a:effectLst/>
              </a:rPr>
            </a:br>
            <a:endParaRPr lang="en-IN" dirty="0">
              <a:solidFill>
                <a:srgbClr val="000000"/>
              </a:solidFill>
              <a:effectLst/>
            </a:endParaRPr>
          </a:p>
          <a:p>
            <a:endParaRPr lang="en-IN" dirty="0">
              <a:solidFill>
                <a:srgbClr val="000000"/>
              </a:solidFill>
              <a:effectLst/>
              <a:latin typeface="Helvetica" pitchFamily="2" charset="0"/>
            </a:endParaRPr>
          </a:p>
          <a:p>
            <a:endParaRPr lang="en-US" dirty="0"/>
          </a:p>
        </p:txBody>
      </p:sp>
      <p:sp>
        <p:nvSpPr>
          <p:cNvPr id="4" name="Right Bracket 3">
            <a:extLst>
              <a:ext uri="{FF2B5EF4-FFF2-40B4-BE49-F238E27FC236}">
                <a16:creationId xmlns:a16="http://schemas.microsoft.com/office/drawing/2014/main" id="{07E3CE12-065D-9888-7F87-0C58E2A82A02}"/>
              </a:ext>
            </a:extLst>
          </p:cNvPr>
          <p:cNvSpPr/>
          <p:nvPr/>
        </p:nvSpPr>
        <p:spPr>
          <a:xfrm flipH="1">
            <a:off x="409919" y="0"/>
            <a:ext cx="5686079" cy="6858000"/>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Right Bracket 4">
            <a:extLst>
              <a:ext uri="{FF2B5EF4-FFF2-40B4-BE49-F238E27FC236}">
                <a16:creationId xmlns:a16="http://schemas.microsoft.com/office/drawing/2014/main" id="{AC13BCF7-2DAE-7751-C601-AE64B05AF4EA}"/>
              </a:ext>
            </a:extLst>
          </p:cNvPr>
          <p:cNvSpPr/>
          <p:nvPr/>
        </p:nvSpPr>
        <p:spPr>
          <a:xfrm>
            <a:off x="6095999" y="0"/>
            <a:ext cx="5686080" cy="6858000"/>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217822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5069B1-EF6F-F813-A58C-73F1F589C2FE}"/>
              </a:ext>
            </a:extLst>
          </p:cNvPr>
          <p:cNvSpPr>
            <a:spLocks noGrp="1"/>
          </p:cNvSpPr>
          <p:nvPr>
            <p:ph idx="1"/>
          </p:nvPr>
        </p:nvSpPr>
        <p:spPr>
          <a:xfrm>
            <a:off x="157447" y="479394"/>
            <a:ext cx="11632100" cy="6204411"/>
          </a:xfrm>
        </p:spPr>
        <p:txBody>
          <a:bodyPr>
            <a:normAutofit fontScale="92500" lnSpcReduction="20000"/>
          </a:bodyPr>
          <a:lstStyle/>
          <a:p>
            <a:r>
              <a:rPr lang="en-IN" sz="2200" b="1" i="0" dirty="0">
                <a:solidFill>
                  <a:srgbClr val="000000"/>
                </a:solidFill>
                <a:effectLst/>
                <a:latin typeface="Agency FB" panose="020B0503020202020204" pitchFamily="34" charset="0"/>
              </a:rPr>
              <a:t>New Competitors: </a:t>
            </a:r>
          </a:p>
          <a:p>
            <a:r>
              <a:rPr lang="en-IN" sz="2200" b="0" i="0" dirty="0">
                <a:solidFill>
                  <a:srgbClr val="000000"/>
                </a:solidFill>
                <a:effectLst/>
              </a:rPr>
              <a:t>The Indian e-commerce market was highly competitive, and new players entered the market regularly. Jabong struggled to maintain its market share as competition intensified.</a:t>
            </a:r>
          </a:p>
          <a:p>
            <a:r>
              <a:rPr lang="en-IN" sz="2200" dirty="0">
                <a:solidFill>
                  <a:srgbClr val="000000"/>
                </a:solidFill>
                <a:effectLst/>
              </a:rPr>
              <a:t>It also </a:t>
            </a:r>
            <a:r>
              <a:rPr lang="en-IN" sz="2200" dirty="0" err="1">
                <a:solidFill>
                  <a:srgbClr val="000000"/>
                </a:solidFill>
                <a:effectLst/>
              </a:rPr>
              <a:t>did’nt</a:t>
            </a:r>
            <a:r>
              <a:rPr lang="en-IN" sz="2200" dirty="0">
                <a:solidFill>
                  <a:srgbClr val="000000"/>
                </a:solidFill>
                <a:effectLst/>
              </a:rPr>
              <a:t> have a USP(Unique Selling Product).</a:t>
            </a:r>
          </a:p>
          <a:p>
            <a:r>
              <a:rPr lang="en-IN" sz="2200" b="1" i="0" dirty="0">
                <a:solidFill>
                  <a:srgbClr val="000000"/>
                </a:solidFill>
                <a:effectLst/>
                <a:latin typeface="Agency FB" panose="020B0503020202020204" pitchFamily="34" charset="0"/>
              </a:rPr>
              <a:t>PR or Media Reputation Damage:</a:t>
            </a:r>
          </a:p>
          <a:p>
            <a:r>
              <a:rPr lang="en-IN" sz="2200" b="0" i="0" dirty="0">
                <a:solidFill>
                  <a:srgbClr val="000000"/>
                </a:solidFill>
                <a:effectLst/>
              </a:rPr>
              <a:t> Jabong struggled with negative publicity and a damaged reputation in the media. This may have contributed to a decline in customer trust and loyalty.</a:t>
            </a:r>
            <a:endParaRPr lang="en-IN" sz="2200" dirty="0">
              <a:solidFill>
                <a:srgbClr val="000000"/>
              </a:solidFill>
              <a:effectLst/>
            </a:endParaRPr>
          </a:p>
          <a:p>
            <a:r>
              <a:rPr lang="en-IN" sz="2200" b="1" i="0" dirty="0">
                <a:solidFill>
                  <a:srgbClr val="000000"/>
                </a:solidFill>
                <a:effectLst/>
                <a:latin typeface="Agency FB" panose="020B0503020202020204" pitchFamily="34" charset="0"/>
              </a:rPr>
              <a:t>Socioeconomic Causes: </a:t>
            </a:r>
          </a:p>
          <a:p>
            <a:r>
              <a:rPr lang="en-IN" sz="2200" b="0" i="0" dirty="0">
                <a:solidFill>
                  <a:srgbClr val="000000"/>
                </a:solidFill>
                <a:effectLst/>
              </a:rPr>
              <a:t>The Indian e-commerce market faced a number of socioeconomic challenges, including poor logistics and delivery infrastructure, which made it difficult for Jabong to maintain the level of service and customer satisfaction that it needed to remain competitive</a:t>
            </a:r>
            <a:endParaRPr lang="en-IN" sz="2200" dirty="0">
              <a:solidFill>
                <a:srgbClr val="000000"/>
              </a:solidFill>
              <a:effectLst/>
            </a:endParaRPr>
          </a:p>
          <a:p>
            <a:r>
              <a:rPr lang="en-IN" sz="2200" b="1" i="0" dirty="0">
                <a:solidFill>
                  <a:srgbClr val="000000"/>
                </a:solidFill>
                <a:effectLst/>
                <a:latin typeface="Agency FB" panose="020B0503020202020204" pitchFamily="34" charset="0"/>
              </a:rPr>
              <a:t>Business Decisions:</a:t>
            </a:r>
          </a:p>
          <a:p>
            <a:r>
              <a:rPr lang="en-IN" sz="2200" b="0" i="0" dirty="0">
                <a:solidFill>
                  <a:srgbClr val="000000"/>
                </a:solidFill>
                <a:effectLst/>
              </a:rPr>
              <a:t> Jabong struggled to keep up with the market demand. Business decisions like not keeping up with the market trends, not expanding the product line, not focusing on customer service, and not being able to sustain with the price war were some of the reasons for its failure.</a:t>
            </a:r>
          </a:p>
          <a:p>
            <a:r>
              <a:rPr lang="en-IN" sz="2200" dirty="0">
                <a:solidFill>
                  <a:srgbClr val="000000"/>
                </a:solidFill>
                <a:effectLst/>
              </a:rPr>
              <a:t>All the founders left too frequently which lead to the overall imbalance in the company.</a:t>
            </a:r>
          </a:p>
          <a:p>
            <a:r>
              <a:rPr lang="en-IN" sz="2200" b="0" i="0" dirty="0">
                <a:solidFill>
                  <a:srgbClr val="000000"/>
                </a:solidFill>
                <a:effectLst/>
              </a:rPr>
              <a:t>Overall, Jabong's failure can be attributed to a combination of internal and external factors, including intense competition, poor business decisions, and socioeconomic challenges.</a:t>
            </a:r>
            <a:br>
              <a:rPr lang="en-IN" dirty="0">
                <a:solidFill>
                  <a:srgbClr val="000000"/>
                </a:solidFill>
                <a:effectLst/>
                <a:latin typeface="Times New Roman" panose="02020603050405020304" pitchFamily="18" charset="0"/>
              </a:rPr>
            </a:br>
            <a:endParaRPr lang="en-IN" dirty="0">
              <a:solidFill>
                <a:srgbClr val="000000"/>
              </a:solidFill>
              <a:effectLst/>
              <a:latin typeface="Times New Roman" panose="02020603050405020304" pitchFamily="18" charset="0"/>
            </a:endParaRPr>
          </a:p>
        </p:txBody>
      </p:sp>
      <p:sp>
        <p:nvSpPr>
          <p:cNvPr id="2" name="Right Bracket 1">
            <a:extLst>
              <a:ext uri="{FF2B5EF4-FFF2-40B4-BE49-F238E27FC236}">
                <a16:creationId xmlns:a16="http://schemas.microsoft.com/office/drawing/2014/main" id="{B3657DB5-BF59-E322-F1E2-423BCCC97155}"/>
              </a:ext>
            </a:extLst>
          </p:cNvPr>
          <p:cNvSpPr/>
          <p:nvPr/>
        </p:nvSpPr>
        <p:spPr>
          <a:xfrm>
            <a:off x="6025362" y="0"/>
            <a:ext cx="6009189" cy="6858000"/>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Left Bracket 3">
            <a:extLst>
              <a:ext uri="{FF2B5EF4-FFF2-40B4-BE49-F238E27FC236}">
                <a16:creationId xmlns:a16="http://schemas.microsoft.com/office/drawing/2014/main" id="{0CECB0D1-57BA-AE61-5CE4-C96B3CC1642D}"/>
              </a:ext>
            </a:extLst>
          </p:cNvPr>
          <p:cNvSpPr/>
          <p:nvPr/>
        </p:nvSpPr>
        <p:spPr>
          <a:xfrm>
            <a:off x="157446" y="0"/>
            <a:ext cx="6014221" cy="6858000"/>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328870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E224-E94C-B28F-9F1F-19805CB23EB9}"/>
              </a:ext>
            </a:extLst>
          </p:cNvPr>
          <p:cNvSpPr>
            <a:spLocks noGrp="1"/>
          </p:cNvSpPr>
          <p:nvPr>
            <p:ph type="title"/>
          </p:nvPr>
        </p:nvSpPr>
        <p:spPr>
          <a:xfrm>
            <a:off x="628713" y="1376039"/>
            <a:ext cx="10058400" cy="1428474"/>
          </a:xfrm>
        </p:spPr>
        <p:txBody>
          <a:bodyPr>
            <a:noAutofit/>
          </a:bodyPr>
          <a:lstStyle/>
          <a:p>
            <a:r>
              <a:rPr lang="en-IN" sz="4000" dirty="0">
                <a:solidFill>
                  <a:srgbClr val="000000"/>
                </a:solidFill>
                <a:latin typeface="Agency FB" panose="020B0503020202020204" pitchFamily="34" charset="0"/>
              </a:rPr>
              <a:t>WHAT COULD HAVE BEEN DONE DIFFERENTLY ?</a:t>
            </a:r>
            <a:br>
              <a:rPr lang="en-IN" sz="3600" dirty="0">
                <a:solidFill>
                  <a:srgbClr val="000000"/>
                </a:solidFill>
                <a:effectLst/>
                <a:latin typeface="Times New Roman" panose="02020603050405020304" pitchFamily="18" charset="0"/>
              </a:rPr>
            </a:br>
            <a:br>
              <a:rPr lang="en-IN" sz="3600" dirty="0">
                <a:solidFill>
                  <a:srgbClr val="000000"/>
                </a:solidFill>
                <a:effectLst/>
                <a:latin typeface="Times New Roman" panose="02020603050405020304" pitchFamily="18" charset="0"/>
              </a:rPr>
            </a:br>
            <a:br>
              <a:rPr lang="en-IN" sz="3600" dirty="0">
                <a:solidFill>
                  <a:srgbClr val="000000"/>
                </a:solidFill>
                <a:effectLst/>
                <a:latin typeface="Times New Roman" panose="02020603050405020304" pitchFamily="18" charset="0"/>
              </a:rPr>
            </a:br>
            <a:endParaRPr lang="en-US" sz="3600" dirty="0"/>
          </a:p>
        </p:txBody>
      </p:sp>
      <p:sp>
        <p:nvSpPr>
          <p:cNvPr id="3" name="Content Placeholder 2">
            <a:extLst>
              <a:ext uri="{FF2B5EF4-FFF2-40B4-BE49-F238E27FC236}">
                <a16:creationId xmlns:a16="http://schemas.microsoft.com/office/drawing/2014/main" id="{48BD0B67-B24F-BFC3-9211-909D03980EDC}"/>
              </a:ext>
            </a:extLst>
          </p:cNvPr>
          <p:cNvSpPr>
            <a:spLocks noGrp="1"/>
          </p:cNvSpPr>
          <p:nvPr>
            <p:ph idx="1"/>
          </p:nvPr>
        </p:nvSpPr>
        <p:spPr>
          <a:xfrm>
            <a:off x="628713" y="1307722"/>
            <a:ext cx="10336070" cy="5419505"/>
          </a:xfrm>
        </p:spPr>
        <p:txBody>
          <a:bodyPr>
            <a:normAutofit/>
          </a:bodyPr>
          <a:lstStyle/>
          <a:p>
            <a:endParaRPr lang="en-IN" b="1" i="0" dirty="0">
              <a:solidFill>
                <a:srgbClr val="000000"/>
              </a:solidFill>
              <a:effectLst/>
              <a:latin typeface="TimesNewRomanPS-BoldMT"/>
            </a:endParaRPr>
          </a:p>
          <a:p>
            <a:r>
              <a:rPr lang="en-IN" b="1" i="0" dirty="0">
                <a:solidFill>
                  <a:srgbClr val="000000"/>
                </a:solidFill>
                <a:effectLst/>
              </a:rPr>
              <a:t>Imagine we are a key decision maker for Jabong, What could you have done differently that could have saved the business</a:t>
            </a:r>
            <a:r>
              <a:rPr lang="en-IN" b="0" i="0" dirty="0">
                <a:solidFill>
                  <a:srgbClr val="000000"/>
                </a:solidFill>
                <a:effectLst/>
              </a:rPr>
              <a:t>.</a:t>
            </a:r>
            <a:endParaRPr lang="en-IN" dirty="0">
              <a:solidFill>
                <a:srgbClr val="000000"/>
              </a:solidFill>
              <a:effectLst/>
            </a:endParaRPr>
          </a:p>
          <a:p>
            <a:r>
              <a:rPr lang="en-IN" b="1" i="0" dirty="0">
                <a:solidFill>
                  <a:srgbClr val="000000"/>
                </a:solidFill>
                <a:effectLst/>
              </a:rPr>
              <a:t>If I were a key decision maker for Jabong, some actions I could have taken to potentially to save the business would  include</a:t>
            </a:r>
            <a:r>
              <a:rPr lang="en-IN" b="1" dirty="0">
                <a:solidFill>
                  <a:srgbClr val="000000"/>
                </a:solidFill>
              </a:rPr>
              <a:t> -</a:t>
            </a:r>
            <a:endParaRPr lang="en-IN" dirty="0"/>
          </a:p>
          <a:p>
            <a:pPr>
              <a:buFont typeface="Wingdings" panose="05000000000000000000" pitchFamily="2" charset="2"/>
              <a:buChar char="§"/>
            </a:pPr>
            <a:r>
              <a:rPr lang="en-IN" i="0" dirty="0">
                <a:solidFill>
                  <a:srgbClr val="000000"/>
                </a:solidFill>
                <a:effectLst/>
              </a:rPr>
              <a:t> Focusing on customer experience</a:t>
            </a:r>
            <a:endParaRPr lang="en-IN" dirty="0">
              <a:solidFill>
                <a:srgbClr val="000000"/>
              </a:solidFill>
              <a:effectLst/>
            </a:endParaRPr>
          </a:p>
          <a:p>
            <a:pPr>
              <a:buFont typeface="Wingdings" panose="05000000000000000000" pitchFamily="2" charset="2"/>
              <a:buChar char="§"/>
            </a:pPr>
            <a:r>
              <a:rPr lang="en-IN" i="0" dirty="0">
                <a:solidFill>
                  <a:srgbClr val="000000"/>
                </a:solidFill>
                <a:effectLst/>
              </a:rPr>
              <a:t> Innovation and Diversifying product line</a:t>
            </a:r>
            <a:endParaRPr lang="en-IN" dirty="0">
              <a:solidFill>
                <a:srgbClr val="000000"/>
              </a:solidFill>
              <a:effectLst/>
            </a:endParaRPr>
          </a:p>
          <a:p>
            <a:pPr>
              <a:buFont typeface="Wingdings" panose="05000000000000000000" pitchFamily="2" charset="2"/>
              <a:buChar char="§"/>
            </a:pPr>
            <a:r>
              <a:rPr lang="en-IN" i="0" dirty="0">
                <a:solidFill>
                  <a:srgbClr val="000000"/>
                </a:solidFill>
                <a:effectLst/>
              </a:rPr>
              <a:t> Investing in Marketing and Branding</a:t>
            </a:r>
            <a:endParaRPr lang="en-IN" dirty="0">
              <a:solidFill>
                <a:srgbClr val="000000"/>
              </a:solidFill>
              <a:effectLst/>
            </a:endParaRPr>
          </a:p>
          <a:p>
            <a:pPr>
              <a:buFont typeface="Wingdings" panose="05000000000000000000" pitchFamily="2" charset="2"/>
              <a:buChar char="§"/>
            </a:pPr>
            <a:r>
              <a:rPr lang="en-IN" i="0" dirty="0">
                <a:solidFill>
                  <a:srgbClr val="000000"/>
                </a:solidFill>
                <a:effectLst/>
              </a:rPr>
              <a:t> Building strong partnerships</a:t>
            </a:r>
            <a:endParaRPr lang="en-IN" dirty="0">
              <a:solidFill>
                <a:srgbClr val="000000"/>
              </a:solidFill>
              <a:effectLst/>
            </a:endParaRPr>
          </a:p>
          <a:p>
            <a:pPr>
              <a:buFont typeface="Wingdings" panose="05000000000000000000" pitchFamily="2" charset="2"/>
              <a:buChar char="§"/>
            </a:pPr>
            <a:r>
              <a:rPr lang="en-IN" i="0" dirty="0">
                <a:solidFill>
                  <a:srgbClr val="000000"/>
                </a:solidFill>
                <a:effectLst/>
              </a:rPr>
              <a:t> Cost optimization </a:t>
            </a:r>
          </a:p>
          <a:p>
            <a:pPr>
              <a:buFont typeface="Wingdings" panose="05000000000000000000" pitchFamily="2" charset="2"/>
              <a:buChar char="§"/>
            </a:pPr>
            <a:r>
              <a:rPr lang="en-IN" i="0" dirty="0">
                <a:solidFill>
                  <a:srgbClr val="000000"/>
                </a:solidFill>
                <a:effectLst/>
              </a:rPr>
              <a:t> Developing a robust and efficient supply chain</a:t>
            </a:r>
            <a:endParaRPr lang="en-IN" dirty="0">
              <a:solidFill>
                <a:srgbClr val="000000"/>
              </a:solidFill>
              <a:effectLst/>
            </a:endParaRPr>
          </a:p>
          <a:p>
            <a:endParaRPr lang="en-IN" dirty="0">
              <a:solidFill>
                <a:srgbClr val="000000"/>
              </a:solidFill>
              <a:effectLst/>
              <a:latin typeface="Helvetica" pitchFamily="2" charset="0"/>
            </a:endParaRPr>
          </a:p>
          <a:p>
            <a:endParaRPr lang="en-IN" dirty="0">
              <a:solidFill>
                <a:srgbClr val="000000"/>
              </a:solidFill>
              <a:effectLst/>
              <a:latin typeface="Helvetica" pitchFamily="2" charset="0"/>
            </a:endParaRPr>
          </a:p>
          <a:p>
            <a:endParaRPr lang="en-IN" dirty="0">
              <a:solidFill>
                <a:srgbClr val="000000"/>
              </a:solidFill>
              <a:effectLst/>
              <a:latin typeface="Times New Roman" panose="02020603050405020304" pitchFamily="18" charset="0"/>
            </a:endParaRPr>
          </a:p>
          <a:p>
            <a:endParaRPr lang="en-US" dirty="0"/>
          </a:p>
        </p:txBody>
      </p:sp>
      <p:sp>
        <p:nvSpPr>
          <p:cNvPr id="4" name="Right Bracket 3">
            <a:extLst>
              <a:ext uri="{FF2B5EF4-FFF2-40B4-BE49-F238E27FC236}">
                <a16:creationId xmlns:a16="http://schemas.microsoft.com/office/drawing/2014/main" id="{8CB68C72-EB2E-D7FD-6D84-DFC97ED4D0E7}"/>
              </a:ext>
            </a:extLst>
          </p:cNvPr>
          <p:cNvSpPr/>
          <p:nvPr/>
        </p:nvSpPr>
        <p:spPr>
          <a:xfrm>
            <a:off x="6096000" y="0"/>
            <a:ext cx="5660931" cy="6858000"/>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Left Bracket 4">
            <a:extLst>
              <a:ext uri="{FF2B5EF4-FFF2-40B4-BE49-F238E27FC236}">
                <a16:creationId xmlns:a16="http://schemas.microsoft.com/office/drawing/2014/main" id="{CA90CCB2-337E-3486-83BD-B1DAC0336BD2}"/>
              </a:ext>
            </a:extLst>
          </p:cNvPr>
          <p:cNvSpPr/>
          <p:nvPr/>
        </p:nvSpPr>
        <p:spPr>
          <a:xfrm>
            <a:off x="435070" y="0"/>
            <a:ext cx="5736598" cy="6858000"/>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389830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D03C58-BC5C-5660-73DD-3750AB66FEB4}"/>
              </a:ext>
            </a:extLst>
          </p:cNvPr>
          <p:cNvSpPr>
            <a:spLocks noGrp="1"/>
          </p:cNvSpPr>
          <p:nvPr>
            <p:ph idx="1"/>
          </p:nvPr>
        </p:nvSpPr>
        <p:spPr>
          <a:xfrm>
            <a:off x="488103" y="423751"/>
            <a:ext cx="11194911" cy="6010495"/>
          </a:xfrm>
        </p:spPr>
        <p:txBody>
          <a:bodyPr>
            <a:normAutofit/>
          </a:bodyPr>
          <a:lstStyle/>
          <a:p>
            <a:r>
              <a:rPr lang="en-IN" b="1" i="0" dirty="0">
                <a:solidFill>
                  <a:srgbClr val="000000"/>
                </a:solidFill>
                <a:effectLst/>
              </a:rPr>
              <a:t>Focusing on customer experience: </a:t>
            </a:r>
            <a:endParaRPr lang="en-IN" b="1" dirty="0">
              <a:solidFill>
                <a:srgbClr val="000000"/>
              </a:solidFill>
              <a:effectLst/>
            </a:endParaRPr>
          </a:p>
          <a:p>
            <a:r>
              <a:rPr lang="en-IN" b="0" i="0" dirty="0">
                <a:solidFill>
                  <a:srgbClr val="000000"/>
                </a:solidFill>
                <a:effectLst/>
              </a:rPr>
              <a:t>Prioritizing customer satisfaction and experience could have helped Jabong to build and maintain a loyal customer base. This could have been achieved by investing in better logistics and delivery infrastructure, and by providing better customer service.</a:t>
            </a:r>
          </a:p>
          <a:p>
            <a:endParaRPr lang="en-IN" dirty="0">
              <a:solidFill>
                <a:srgbClr val="000000"/>
              </a:solidFill>
              <a:effectLst/>
            </a:endParaRPr>
          </a:p>
          <a:p>
            <a:r>
              <a:rPr lang="en-IN" b="1" i="0" dirty="0">
                <a:solidFill>
                  <a:srgbClr val="000000"/>
                </a:solidFill>
                <a:effectLst/>
              </a:rPr>
              <a:t>Innovation and Diversifying product line: </a:t>
            </a:r>
            <a:endParaRPr lang="en-IN" b="1" dirty="0">
              <a:solidFill>
                <a:srgbClr val="000000"/>
              </a:solidFill>
              <a:effectLst/>
            </a:endParaRPr>
          </a:p>
          <a:p>
            <a:r>
              <a:rPr lang="en-IN" b="0" i="0" dirty="0">
                <a:solidFill>
                  <a:srgbClr val="000000"/>
                </a:solidFill>
                <a:effectLst/>
              </a:rPr>
              <a:t>Diversifying product line, keep an eye on market trends and introducing new products and services that align with those trends could have helped Jabong to attract new customers and retain existing ones</a:t>
            </a:r>
          </a:p>
          <a:p>
            <a:endParaRPr lang="en-IN" dirty="0">
              <a:solidFill>
                <a:srgbClr val="000000"/>
              </a:solidFill>
              <a:effectLst/>
            </a:endParaRPr>
          </a:p>
          <a:p>
            <a:r>
              <a:rPr lang="en-IN" b="1" i="0" dirty="0">
                <a:solidFill>
                  <a:srgbClr val="000000"/>
                </a:solidFill>
                <a:effectLst/>
              </a:rPr>
              <a:t>Investing in Marketing and Branding:</a:t>
            </a:r>
            <a:endParaRPr lang="en-IN" b="1" dirty="0">
              <a:solidFill>
                <a:srgbClr val="000000"/>
              </a:solidFill>
              <a:effectLst/>
            </a:endParaRPr>
          </a:p>
          <a:p>
            <a:r>
              <a:rPr lang="en-IN" b="0" i="0" dirty="0">
                <a:solidFill>
                  <a:srgbClr val="000000"/>
                </a:solidFill>
                <a:effectLst/>
              </a:rPr>
              <a:t>Investing in marketing and branding efforts to build a strong, positive reputation and increase brand awareness could have helped Jabong to stand out in a crowded marketplace.</a:t>
            </a:r>
            <a:br>
              <a:rPr lang="en-IN" dirty="0">
                <a:solidFill>
                  <a:srgbClr val="000000"/>
                </a:solidFill>
                <a:effectLst/>
                <a:latin typeface="Times New Roman" panose="02020603050405020304" pitchFamily="18" charset="0"/>
              </a:rPr>
            </a:br>
            <a:endParaRPr lang="en-IN" dirty="0">
              <a:solidFill>
                <a:srgbClr val="000000"/>
              </a:solidFill>
              <a:effectLst/>
              <a:latin typeface="Times New Roman" panose="02020603050405020304" pitchFamily="18" charset="0"/>
            </a:endParaRPr>
          </a:p>
          <a:p>
            <a:endParaRPr lang="en-IN" dirty="0">
              <a:solidFill>
                <a:srgbClr val="000000"/>
              </a:solidFill>
              <a:effectLst/>
              <a:latin typeface="Times New Roman" panose="02020603050405020304" pitchFamily="18" charset="0"/>
            </a:endParaRPr>
          </a:p>
        </p:txBody>
      </p:sp>
      <p:sp>
        <p:nvSpPr>
          <p:cNvPr id="2" name="Left Bracket 1">
            <a:extLst>
              <a:ext uri="{FF2B5EF4-FFF2-40B4-BE49-F238E27FC236}">
                <a16:creationId xmlns:a16="http://schemas.microsoft.com/office/drawing/2014/main" id="{31A92282-57C9-F7C5-C1DC-4167A8B653F9}"/>
              </a:ext>
            </a:extLst>
          </p:cNvPr>
          <p:cNvSpPr/>
          <p:nvPr/>
        </p:nvSpPr>
        <p:spPr>
          <a:xfrm>
            <a:off x="412436" y="0"/>
            <a:ext cx="5759231" cy="6858000"/>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Right Bracket 3">
            <a:extLst>
              <a:ext uri="{FF2B5EF4-FFF2-40B4-BE49-F238E27FC236}">
                <a16:creationId xmlns:a16="http://schemas.microsoft.com/office/drawing/2014/main" id="{BFED204D-B77C-8C11-1832-ACF689E6DA11}"/>
              </a:ext>
            </a:extLst>
          </p:cNvPr>
          <p:cNvSpPr/>
          <p:nvPr/>
        </p:nvSpPr>
        <p:spPr>
          <a:xfrm>
            <a:off x="6096001" y="0"/>
            <a:ext cx="5683564" cy="6857999"/>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1715981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D434C5-B622-8102-9D71-81E4735E47B4}"/>
              </a:ext>
            </a:extLst>
          </p:cNvPr>
          <p:cNvSpPr>
            <a:spLocks noGrp="1"/>
          </p:cNvSpPr>
          <p:nvPr>
            <p:ph idx="1"/>
          </p:nvPr>
        </p:nvSpPr>
        <p:spPr>
          <a:xfrm>
            <a:off x="632706" y="462279"/>
            <a:ext cx="11077921" cy="6085940"/>
          </a:xfrm>
        </p:spPr>
        <p:txBody>
          <a:bodyPr>
            <a:normAutofit/>
          </a:bodyPr>
          <a:lstStyle/>
          <a:p>
            <a:r>
              <a:rPr lang="en-IN" b="1" i="0" dirty="0">
                <a:solidFill>
                  <a:srgbClr val="000000"/>
                </a:solidFill>
                <a:effectLst/>
              </a:rPr>
              <a:t>Building strong partnerships: </a:t>
            </a:r>
          </a:p>
          <a:p>
            <a:r>
              <a:rPr lang="en-IN" b="0" i="0" dirty="0">
                <a:solidFill>
                  <a:srgbClr val="000000"/>
                </a:solidFill>
                <a:effectLst/>
              </a:rPr>
              <a:t>Building strong partnerships with other companies, such as fashion brands, retailers, and technology companies, could have helped Jabong to gain access to new markets and customers, as well as to leverage the expertise and resources of those partners.</a:t>
            </a:r>
            <a:endParaRPr lang="en-IN" dirty="0">
              <a:solidFill>
                <a:srgbClr val="000000"/>
              </a:solidFill>
              <a:effectLst/>
            </a:endParaRPr>
          </a:p>
          <a:p>
            <a:r>
              <a:rPr lang="en-IN" b="1" i="0" dirty="0">
                <a:solidFill>
                  <a:srgbClr val="000000"/>
                </a:solidFill>
                <a:effectLst/>
              </a:rPr>
              <a:t>Cost optimization: </a:t>
            </a:r>
            <a:endParaRPr lang="en-IN" b="1" dirty="0">
              <a:solidFill>
                <a:srgbClr val="000000"/>
              </a:solidFill>
              <a:effectLst/>
            </a:endParaRPr>
          </a:p>
          <a:p>
            <a:r>
              <a:rPr lang="en-IN" b="0" i="0" dirty="0">
                <a:solidFill>
                  <a:srgbClr val="000000"/>
                </a:solidFill>
                <a:effectLst/>
              </a:rPr>
              <a:t>Reviewing the entire business operation and identifying areas for cost optimization to sustain in the price war and remain competitive.</a:t>
            </a:r>
            <a:endParaRPr lang="en-IN" dirty="0">
              <a:solidFill>
                <a:srgbClr val="000000"/>
              </a:solidFill>
              <a:effectLst/>
            </a:endParaRPr>
          </a:p>
          <a:p>
            <a:r>
              <a:rPr lang="en-IN" b="0" i="0" dirty="0">
                <a:solidFill>
                  <a:srgbClr val="000000"/>
                </a:solidFill>
                <a:effectLst/>
              </a:rPr>
              <a:t>Developing a robust and efficient supply chain to ensure timely delivery of products and to minimize delays, lost or damaged items.</a:t>
            </a:r>
          </a:p>
          <a:p>
            <a:r>
              <a:rPr lang="en-IN" b="1" i="0" dirty="0">
                <a:solidFill>
                  <a:srgbClr val="000000"/>
                </a:solidFill>
                <a:effectLst/>
              </a:rPr>
              <a:t>Overall</a:t>
            </a:r>
            <a:r>
              <a:rPr lang="en-IN" b="1" dirty="0">
                <a:solidFill>
                  <a:srgbClr val="000000"/>
                </a:solidFill>
              </a:rPr>
              <a:t>:</a:t>
            </a:r>
            <a:endParaRPr lang="en-IN" b="1" i="0" dirty="0">
              <a:solidFill>
                <a:srgbClr val="000000"/>
              </a:solidFill>
              <a:effectLst/>
            </a:endParaRPr>
          </a:p>
          <a:p>
            <a:r>
              <a:rPr lang="en-IN" b="0" i="0" dirty="0">
                <a:solidFill>
                  <a:srgbClr val="000000"/>
                </a:solidFill>
                <a:effectLst/>
              </a:rPr>
              <a:t>taking a holistic approach to addressing the business challenges, focusing on customer experience, innovation and diversifying product line, investing in marketing and branding, building strong partnerships and cost optimization could have helped Jabong to maintain its market share and remain competitive in the Indian e-commerce market.</a:t>
            </a:r>
            <a:endParaRPr lang="en-IN" dirty="0">
              <a:solidFill>
                <a:srgbClr val="000000"/>
              </a:solidFill>
              <a:effectLst/>
            </a:endParaRPr>
          </a:p>
          <a:p>
            <a:endParaRPr lang="en-US" dirty="0"/>
          </a:p>
        </p:txBody>
      </p:sp>
      <p:sp>
        <p:nvSpPr>
          <p:cNvPr id="2" name="Left Bracket 1">
            <a:extLst>
              <a:ext uri="{FF2B5EF4-FFF2-40B4-BE49-F238E27FC236}">
                <a16:creationId xmlns:a16="http://schemas.microsoft.com/office/drawing/2014/main" id="{74F63CAD-33CC-CC51-4D90-79DFCA23045E}"/>
              </a:ext>
            </a:extLst>
          </p:cNvPr>
          <p:cNvSpPr/>
          <p:nvPr/>
        </p:nvSpPr>
        <p:spPr>
          <a:xfrm>
            <a:off x="490396" y="0"/>
            <a:ext cx="5681271" cy="6858000"/>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Right Bracket 3">
            <a:extLst>
              <a:ext uri="{FF2B5EF4-FFF2-40B4-BE49-F238E27FC236}">
                <a16:creationId xmlns:a16="http://schemas.microsoft.com/office/drawing/2014/main" id="{671683CB-D354-2999-ADA8-8C7FAF083965}"/>
              </a:ext>
            </a:extLst>
          </p:cNvPr>
          <p:cNvSpPr/>
          <p:nvPr/>
        </p:nvSpPr>
        <p:spPr>
          <a:xfrm>
            <a:off x="6171667" y="0"/>
            <a:ext cx="5529937" cy="6857999"/>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5353960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BB322-FE3D-5E4F-3B89-6A816EDF3E58}"/>
              </a:ext>
            </a:extLst>
          </p:cNvPr>
          <p:cNvSpPr>
            <a:spLocks noGrp="1"/>
          </p:cNvSpPr>
          <p:nvPr>
            <p:ph type="title"/>
          </p:nvPr>
        </p:nvSpPr>
        <p:spPr>
          <a:xfrm>
            <a:off x="927785" y="1766656"/>
            <a:ext cx="10058400" cy="2095130"/>
          </a:xfrm>
        </p:spPr>
        <p:txBody>
          <a:bodyPr>
            <a:normAutofit fontScale="90000"/>
          </a:bodyPr>
          <a:lstStyle/>
          <a:p>
            <a:pPr algn="ctr"/>
            <a:r>
              <a:rPr lang="en-IN" sz="9600" b="1" dirty="0"/>
              <a:t>Thank you</a:t>
            </a:r>
            <a:r>
              <a:rPr lang="en-IN" sz="9600" dirty="0"/>
              <a:t> </a:t>
            </a:r>
            <a:br>
              <a:rPr lang="en-IN" sz="9600" dirty="0"/>
            </a:br>
            <a:r>
              <a:rPr lang="en-IN" sz="4000" dirty="0">
                <a:latin typeface="Agency FB" panose="020B0503020202020204" pitchFamily="34" charset="0"/>
              </a:rPr>
              <a:t>FOR BEING PATIENT</a:t>
            </a:r>
            <a:br>
              <a:rPr lang="en-IN" sz="9600" dirty="0"/>
            </a:br>
            <a:r>
              <a:rPr lang="en-IN" sz="4000" dirty="0">
                <a:latin typeface="Agency FB" panose="020B0503020202020204" pitchFamily="34" charset="0"/>
              </a:rPr>
              <a:t>WE ARE NOW OPEN FOR ANY QUETIONS YOU MAY HAVE</a:t>
            </a:r>
            <a:endParaRPr lang="en-US" sz="9600" dirty="0"/>
          </a:p>
        </p:txBody>
      </p:sp>
      <p:sp>
        <p:nvSpPr>
          <p:cNvPr id="3" name="TextBox 2">
            <a:extLst>
              <a:ext uri="{FF2B5EF4-FFF2-40B4-BE49-F238E27FC236}">
                <a16:creationId xmlns:a16="http://schemas.microsoft.com/office/drawing/2014/main" id="{11CAF2FD-65DC-7522-7EF8-FDF6FB68DEAE}"/>
              </a:ext>
            </a:extLst>
          </p:cNvPr>
          <p:cNvSpPr txBox="1"/>
          <p:nvPr/>
        </p:nvSpPr>
        <p:spPr>
          <a:xfrm flipH="1">
            <a:off x="1949382" y="1058770"/>
            <a:ext cx="8015206" cy="707886"/>
          </a:xfrm>
          <a:prstGeom prst="rect">
            <a:avLst/>
          </a:prstGeom>
          <a:noFill/>
        </p:spPr>
        <p:txBody>
          <a:bodyPr wrap="square" rtlCol="0">
            <a:spAutoFit/>
          </a:bodyPr>
          <a:lstStyle/>
          <a:p>
            <a:pPr algn="ctr"/>
            <a:r>
              <a:rPr lang="en-IN" sz="4000" dirty="0">
                <a:solidFill>
                  <a:schemeClr val="tx1">
                    <a:lumMod val="65000"/>
                    <a:lumOff val="35000"/>
                  </a:schemeClr>
                </a:solidFill>
                <a:latin typeface="Agency FB" panose="020B0503020202020204" pitchFamily="34" charset="0"/>
              </a:rPr>
              <a:t>AND LAST OF ALL</a:t>
            </a:r>
          </a:p>
        </p:txBody>
      </p:sp>
    </p:spTree>
    <p:extLst>
      <p:ext uri="{BB962C8B-B14F-4D97-AF65-F5344CB8AC3E}">
        <p14:creationId xmlns:p14="http://schemas.microsoft.com/office/powerpoint/2010/main" val="449478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CFDFC32-B1E2-0CAA-A5C4-32DBCD0E83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3965" y="2212866"/>
            <a:ext cx="4384065" cy="1340102"/>
          </a:xfrm>
          <a:prstGeom prst="rect">
            <a:avLst/>
          </a:prstGeom>
        </p:spPr>
      </p:pic>
      <p:sp>
        <p:nvSpPr>
          <p:cNvPr id="9" name="Rectangle 8">
            <a:extLst>
              <a:ext uri="{FF2B5EF4-FFF2-40B4-BE49-F238E27FC236}">
                <a16:creationId xmlns:a16="http://schemas.microsoft.com/office/drawing/2014/main" id="{B16620ED-E5D6-6E9A-B0DE-374398AD3B31}"/>
              </a:ext>
            </a:extLst>
          </p:cNvPr>
          <p:cNvSpPr/>
          <p:nvPr/>
        </p:nvSpPr>
        <p:spPr>
          <a:xfrm>
            <a:off x="2344005" y="383740"/>
            <a:ext cx="7169646" cy="2123658"/>
          </a:xfrm>
          <a:prstGeom prst="rect">
            <a:avLst/>
          </a:prstGeom>
          <a:noFill/>
        </p:spPr>
        <p:txBody>
          <a:bodyPr wrap="square" lIns="91440" tIns="45720" rIns="91440" bIns="45720">
            <a:spAutoFit/>
          </a:bodyPr>
          <a:lstStyle/>
          <a:p>
            <a:pPr algn="ctr"/>
            <a:r>
              <a:rPr lang="en-US" sz="6600" b="1" cap="none" spc="0" dirty="0">
                <a:ln w="6600">
                  <a:solidFill>
                    <a:schemeClr val="accent2"/>
                  </a:solidFill>
                  <a:prstDash val="solid"/>
                </a:ln>
                <a:solidFill>
                  <a:srgbClr val="FFFFFF"/>
                </a:solidFill>
                <a:effectLst>
                  <a:outerShdw dist="38100" dir="2700000" algn="tl" rotWithShape="0">
                    <a:schemeClr val="accent2"/>
                  </a:outerShdw>
                </a:effectLst>
                <a:latin typeface="Agency FB" panose="020B0503020202020204" pitchFamily="34" charset="0"/>
              </a:rPr>
              <a:t>DETAILED ANALYSIS ON WHY</a:t>
            </a:r>
          </a:p>
        </p:txBody>
      </p:sp>
      <p:sp>
        <p:nvSpPr>
          <p:cNvPr id="10" name="Rectangle 9">
            <a:extLst>
              <a:ext uri="{FF2B5EF4-FFF2-40B4-BE49-F238E27FC236}">
                <a16:creationId xmlns:a16="http://schemas.microsoft.com/office/drawing/2014/main" id="{F42B7CCE-6A0B-2268-BDA8-2D87E9044209}"/>
              </a:ext>
            </a:extLst>
          </p:cNvPr>
          <p:cNvSpPr/>
          <p:nvPr/>
        </p:nvSpPr>
        <p:spPr>
          <a:xfrm>
            <a:off x="4229098" y="3424136"/>
            <a:ext cx="3733800" cy="1200329"/>
          </a:xfrm>
          <a:prstGeom prst="rect">
            <a:avLst/>
          </a:prstGeom>
          <a:noFill/>
        </p:spPr>
        <p:txBody>
          <a:bodyPr wrap="square" lIns="91440" tIns="45720" rIns="91440" bIns="45720">
            <a:spAutoFit/>
          </a:bodyPr>
          <a:lstStyle/>
          <a:p>
            <a:pPr algn="ctr"/>
            <a:r>
              <a:rPr lang="en-US" sz="7200" b="1" cap="none" spc="0" dirty="0">
                <a:ln w="6600">
                  <a:solidFill>
                    <a:schemeClr val="accent2"/>
                  </a:solidFill>
                  <a:prstDash val="solid"/>
                </a:ln>
                <a:solidFill>
                  <a:srgbClr val="FFFFFF"/>
                </a:solidFill>
                <a:effectLst>
                  <a:outerShdw dist="38100" dir="2700000" algn="tl" rotWithShape="0">
                    <a:schemeClr val="accent2"/>
                  </a:outerShdw>
                </a:effectLst>
                <a:latin typeface="Agency FB" panose="020B0503020202020204" pitchFamily="34" charset="0"/>
              </a:rPr>
              <a:t>FAILED</a:t>
            </a:r>
          </a:p>
        </p:txBody>
      </p:sp>
    </p:spTree>
    <p:extLst>
      <p:ext uri="{BB962C8B-B14F-4D97-AF65-F5344CB8AC3E}">
        <p14:creationId xmlns:p14="http://schemas.microsoft.com/office/powerpoint/2010/main" val="279042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4A752-D010-604A-84CC-1A2C0580CC54}"/>
              </a:ext>
            </a:extLst>
          </p:cNvPr>
          <p:cNvSpPr>
            <a:spLocks noGrp="1"/>
          </p:cNvSpPr>
          <p:nvPr>
            <p:ph type="title"/>
          </p:nvPr>
        </p:nvSpPr>
        <p:spPr/>
        <p:txBody>
          <a:bodyPr>
            <a:normAutofit/>
          </a:bodyPr>
          <a:lstStyle/>
          <a:p>
            <a:r>
              <a:rPr lang="en-IN" sz="4000" dirty="0">
                <a:latin typeface="Agency FB" panose="020B0503020202020204" pitchFamily="34" charset="0"/>
              </a:rPr>
              <a:t>KEY POINTS</a:t>
            </a:r>
            <a:endParaRPr lang="en-US" sz="4000" dirty="0">
              <a:latin typeface="Agency FB" panose="020B0503020202020204" pitchFamily="34" charset="0"/>
            </a:endParaRPr>
          </a:p>
        </p:txBody>
      </p:sp>
      <p:sp>
        <p:nvSpPr>
          <p:cNvPr id="3" name="Content Placeholder 2">
            <a:extLst>
              <a:ext uri="{FF2B5EF4-FFF2-40B4-BE49-F238E27FC236}">
                <a16:creationId xmlns:a16="http://schemas.microsoft.com/office/drawing/2014/main" id="{29C80B6F-98F9-CA82-1724-255CFBA09F1D}"/>
              </a:ext>
            </a:extLst>
          </p:cNvPr>
          <p:cNvSpPr>
            <a:spLocks noGrp="1"/>
          </p:cNvSpPr>
          <p:nvPr>
            <p:ph idx="1"/>
          </p:nvPr>
        </p:nvSpPr>
        <p:spPr/>
        <p:txBody>
          <a:bodyPr/>
          <a:lstStyle/>
          <a:p>
            <a:pPr marL="0" indent="0">
              <a:buNone/>
            </a:pPr>
            <a:endParaRPr lang="en-IN" dirty="0"/>
          </a:p>
          <a:p>
            <a:r>
              <a:rPr lang="en-IN" dirty="0"/>
              <a:t>1) TEAM</a:t>
            </a:r>
          </a:p>
          <a:p>
            <a:r>
              <a:rPr lang="en-IN" dirty="0"/>
              <a:t>2) ABOUT JABONG</a:t>
            </a:r>
          </a:p>
          <a:p>
            <a:r>
              <a:rPr lang="en-IN" dirty="0"/>
              <a:t>3) ABOUT JABONG MARKET</a:t>
            </a:r>
          </a:p>
          <a:p>
            <a:r>
              <a:rPr lang="en-IN" dirty="0"/>
              <a:t>4) JABONG FAILURE CAUSE AND EFFECT ANALYSIS </a:t>
            </a:r>
          </a:p>
          <a:p>
            <a:r>
              <a:rPr lang="en-IN" dirty="0"/>
              <a:t>5) WHAT COULD BE DONE DIFFERENTLY </a:t>
            </a:r>
          </a:p>
        </p:txBody>
      </p:sp>
      <p:sp>
        <p:nvSpPr>
          <p:cNvPr id="4" name="Right Bracket 3">
            <a:extLst>
              <a:ext uri="{FF2B5EF4-FFF2-40B4-BE49-F238E27FC236}">
                <a16:creationId xmlns:a16="http://schemas.microsoft.com/office/drawing/2014/main" id="{ED37ECD0-37AC-A3CD-4850-888DFC24B5B5}"/>
              </a:ext>
            </a:extLst>
          </p:cNvPr>
          <p:cNvSpPr/>
          <p:nvPr/>
        </p:nvSpPr>
        <p:spPr>
          <a:xfrm flipH="1">
            <a:off x="314354" y="270980"/>
            <a:ext cx="5781645" cy="6455996"/>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Right Bracket 4">
            <a:extLst>
              <a:ext uri="{FF2B5EF4-FFF2-40B4-BE49-F238E27FC236}">
                <a16:creationId xmlns:a16="http://schemas.microsoft.com/office/drawing/2014/main" id="{B9C263B0-3CC3-FFEA-5DA6-39618AECFB75}"/>
              </a:ext>
            </a:extLst>
          </p:cNvPr>
          <p:cNvSpPr/>
          <p:nvPr/>
        </p:nvSpPr>
        <p:spPr>
          <a:xfrm>
            <a:off x="6095999" y="296380"/>
            <a:ext cx="5781645" cy="6455996"/>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442993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B620-8B29-D4B1-6425-91CB81508CD7}"/>
              </a:ext>
            </a:extLst>
          </p:cNvPr>
          <p:cNvSpPr>
            <a:spLocks noGrp="1"/>
          </p:cNvSpPr>
          <p:nvPr>
            <p:ph type="title"/>
          </p:nvPr>
        </p:nvSpPr>
        <p:spPr/>
        <p:txBody>
          <a:bodyPr>
            <a:normAutofit/>
          </a:bodyPr>
          <a:lstStyle/>
          <a:p>
            <a:r>
              <a:rPr lang="en-IN" sz="4000" dirty="0">
                <a:latin typeface="Agency FB" panose="020B0503020202020204" pitchFamily="34" charset="0"/>
              </a:rPr>
              <a:t>OUR TEAM MEMBERS</a:t>
            </a:r>
            <a:endParaRPr lang="en-US" sz="4000" dirty="0">
              <a:latin typeface="Agency FB" panose="020B0503020202020204" pitchFamily="34" charset="0"/>
            </a:endParaRPr>
          </a:p>
        </p:txBody>
      </p:sp>
      <p:pic>
        <p:nvPicPr>
          <p:cNvPr id="4" name="Graphic 5" descr="Group of men with solid fill">
            <a:extLst>
              <a:ext uri="{FF2B5EF4-FFF2-40B4-BE49-F238E27FC236}">
                <a16:creationId xmlns:a16="http://schemas.microsoft.com/office/drawing/2014/main" id="{BFBF3D33-DEA7-5C7D-25F1-21A89A6810F1}"/>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767558" y="1023607"/>
            <a:ext cx="914400" cy="914400"/>
          </a:xfrm>
        </p:spPr>
      </p:pic>
      <p:sp>
        <p:nvSpPr>
          <p:cNvPr id="6" name="Oval 5">
            <a:extLst>
              <a:ext uri="{FF2B5EF4-FFF2-40B4-BE49-F238E27FC236}">
                <a16:creationId xmlns:a16="http://schemas.microsoft.com/office/drawing/2014/main" id="{80682E52-3E14-F7A9-47F0-04E9BFC3B089}"/>
              </a:ext>
            </a:extLst>
          </p:cNvPr>
          <p:cNvSpPr/>
          <p:nvPr/>
        </p:nvSpPr>
        <p:spPr>
          <a:xfrm>
            <a:off x="556257" y="2514600"/>
            <a:ext cx="1828800" cy="18288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2EAE88C1-8902-247E-8ABC-B98970784F70}"/>
              </a:ext>
            </a:extLst>
          </p:cNvPr>
          <p:cNvSpPr/>
          <p:nvPr/>
        </p:nvSpPr>
        <p:spPr>
          <a:xfrm>
            <a:off x="3692675" y="2514600"/>
            <a:ext cx="1828800" cy="18288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A9EF9F6-BFD5-969C-84A5-438B31BC037D}"/>
              </a:ext>
            </a:extLst>
          </p:cNvPr>
          <p:cNvSpPr/>
          <p:nvPr/>
        </p:nvSpPr>
        <p:spPr>
          <a:xfrm>
            <a:off x="6829093" y="2514600"/>
            <a:ext cx="1828800" cy="18288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7F854027-D050-01BA-EFB7-776C154DEF4A}"/>
              </a:ext>
            </a:extLst>
          </p:cNvPr>
          <p:cNvSpPr/>
          <p:nvPr/>
        </p:nvSpPr>
        <p:spPr>
          <a:xfrm>
            <a:off x="9806943" y="2514600"/>
            <a:ext cx="1828800" cy="18288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10" name="Picture 10">
            <a:extLst>
              <a:ext uri="{FF2B5EF4-FFF2-40B4-BE49-F238E27FC236}">
                <a16:creationId xmlns:a16="http://schemas.microsoft.com/office/drawing/2014/main" id="{3821E4D9-208C-0660-17C9-156A3C030910}"/>
              </a:ext>
            </a:extLst>
          </p:cNvPr>
          <p:cNvPicPr>
            <a:picLocks noChangeAspect="1"/>
          </p:cNvPicPr>
          <p:nvPr/>
        </p:nvPicPr>
        <p:blipFill rotWithShape="1">
          <a:blip r:embed="rId4">
            <a:extLst>
              <a:ext uri="{28A0092B-C50C-407E-A947-70E740481C1C}">
                <a14:useLocalDpi xmlns:a14="http://schemas.microsoft.com/office/drawing/2010/main" val="0"/>
              </a:ext>
            </a:extLst>
          </a:blip>
          <a:srcRect l="20371" t="26880" r="22484" b="39826"/>
          <a:stretch/>
        </p:blipFill>
        <p:spPr>
          <a:xfrm>
            <a:off x="556258" y="2514600"/>
            <a:ext cx="1828800" cy="18288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5" name="Picture 4">
            <a:extLst>
              <a:ext uri="{FF2B5EF4-FFF2-40B4-BE49-F238E27FC236}">
                <a16:creationId xmlns:a16="http://schemas.microsoft.com/office/drawing/2014/main" id="{75AE6B4C-7515-3BB7-D245-56EF1A3810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92674" y="2514600"/>
            <a:ext cx="1828799" cy="18288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2" name="Picture 11">
            <a:extLst>
              <a:ext uri="{FF2B5EF4-FFF2-40B4-BE49-F238E27FC236}">
                <a16:creationId xmlns:a16="http://schemas.microsoft.com/office/drawing/2014/main" id="{1FCF16FE-2C72-0EF9-09A1-C16669335FB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66406" y="2514600"/>
            <a:ext cx="1754173" cy="18288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4" name="Picture 13">
            <a:extLst>
              <a:ext uri="{FF2B5EF4-FFF2-40B4-BE49-F238E27FC236}">
                <a16:creationId xmlns:a16="http://schemas.microsoft.com/office/drawing/2014/main" id="{FF92FBA9-3BDB-ED85-453D-61F5EAA85E7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06942" y="2523067"/>
            <a:ext cx="1828800" cy="18288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1" name="TextBox 10">
            <a:extLst>
              <a:ext uri="{FF2B5EF4-FFF2-40B4-BE49-F238E27FC236}">
                <a16:creationId xmlns:a16="http://schemas.microsoft.com/office/drawing/2014/main" id="{A74177BA-7C94-7A77-8775-919278DE5417}"/>
              </a:ext>
            </a:extLst>
          </p:cNvPr>
          <p:cNvSpPr txBox="1"/>
          <p:nvPr/>
        </p:nvSpPr>
        <p:spPr>
          <a:xfrm>
            <a:off x="184826" y="4912468"/>
            <a:ext cx="2412459" cy="369332"/>
          </a:xfrm>
          <a:prstGeom prst="rect">
            <a:avLst/>
          </a:prstGeom>
          <a:noFill/>
        </p:spPr>
        <p:txBody>
          <a:bodyPr wrap="square" rtlCol="0">
            <a:spAutoFit/>
          </a:bodyPr>
          <a:lstStyle/>
          <a:p>
            <a:endParaRPr lang="en-IN" dirty="0"/>
          </a:p>
        </p:txBody>
      </p:sp>
      <p:sp>
        <p:nvSpPr>
          <p:cNvPr id="17" name="TextBox 16">
            <a:extLst>
              <a:ext uri="{FF2B5EF4-FFF2-40B4-BE49-F238E27FC236}">
                <a16:creationId xmlns:a16="http://schemas.microsoft.com/office/drawing/2014/main" id="{4D39B7D7-8BCC-E313-3147-7EA1DDA7BA7C}"/>
              </a:ext>
            </a:extLst>
          </p:cNvPr>
          <p:cNvSpPr txBox="1"/>
          <p:nvPr/>
        </p:nvSpPr>
        <p:spPr>
          <a:xfrm>
            <a:off x="184827" y="4912468"/>
            <a:ext cx="2541440" cy="369332"/>
          </a:xfrm>
          <a:prstGeom prst="rect">
            <a:avLst/>
          </a:prstGeom>
          <a:noFill/>
        </p:spPr>
        <p:txBody>
          <a:bodyPr wrap="square" rtlCol="0">
            <a:spAutoFit/>
          </a:bodyPr>
          <a:lstStyle/>
          <a:p>
            <a:pPr algn="ctr"/>
            <a:r>
              <a:rPr lang="en-IN" dirty="0">
                <a:latin typeface="Agency FB" panose="020B0503020202020204" pitchFamily="34" charset="0"/>
              </a:rPr>
              <a:t>KANANI RAJ</a:t>
            </a:r>
          </a:p>
        </p:txBody>
      </p:sp>
      <p:sp>
        <p:nvSpPr>
          <p:cNvPr id="18" name="TextBox 17">
            <a:extLst>
              <a:ext uri="{FF2B5EF4-FFF2-40B4-BE49-F238E27FC236}">
                <a16:creationId xmlns:a16="http://schemas.microsoft.com/office/drawing/2014/main" id="{19DB5F45-C977-BBE4-6C08-AE8145BD5178}"/>
              </a:ext>
            </a:extLst>
          </p:cNvPr>
          <p:cNvSpPr txBox="1"/>
          <p:nvPr/>
        </p:nvSpPr>
        <p:spPr>
          <a:xfrm>
            <a:off x="3234627" y="4912468"/>
            <a:ext cx="2891853" cy="369332"/>
          </a:xfrm>
          <a:prstGeom prst="rect">
            <a:avLst/>
          </a:prstGeom>
          <a:noFill/>
        </p:spPr>
        <p:txBody>
          <a:bodyPr wrap="square" rtlCol="0">
            <a:spAutoFit/>
          </a:bodyPr>
          <a:lstStyle/>
          <a:p>
            <a:pPr algn="ctr"/>
            <a:r>
              <a:rPr lang="en-IN" dirty="0">
                <a:latin typeface="Agency FB" panose="020B0503020202020204" pitchFamily="34" charset="0"/>
              </a:rPr>
              <a:t>JOGENDRA SINGH MERTIYA</a:t>
            </a:r>
          </a:p>
        </p:txBody>
      </p:sp>
      <p:sp>
        <p:nvSpPr>
          <p:cNvPr id="19" name="TextBox 18">
            <a:extLst>
              <a:ext uri="{FF2B5EF4-FFF2-40B4-BE49-F238E27FC236}">
                <a16:creationId xmlns:a16="http://schemas.microsoft.com/office/drawing/2014/main" id="{B11DC443-B3D2-E673-294F-59C19C6D8E9D}"/>
              </a:ext>
            </a:extLst>
          </p:cNvPr>
          <p:cNvSpPr txBox="1"/>
          <p:nvPr/>
        </p:nvSpPr>
        <p:spPr>
          <a:xfrm>
            <a:off x="6829093" y="4912468"/>
            <a:ext cx="1950923" cy="369332"/>
          </a:xfrm>
          <a:prstGeom prst="rect">
            <a:avLst/>
          </a:prstGeom>
          <a:noFill/>
        </p:spPr>
        <p:txBody>
          <a:bodyPr wrap="square" rtlCol="0">
            <a:spAutoFit/>
          </a:bodyPr>
          <a:lstStyle/>
          <a:p>
            <a:pPr algn="ctr"/>
            <a:r>
              <a:rPr lang="en-IN" dirty="0">
                <a:latin typeface="Agency FB" panose="020B0503020202020204" pitchFamily="34" charset="0"/>
              </a:rPr>
              <a:t>ANUBHAB DEBNATH</a:t>
            </a:r>
          </a:p>
        </p:txBody>
      </p:sp>
      <p:sp>
        <p:nvSpPr>
          <p:cNvPr id="20" name="TextBox 19">
            <a:extLst>
              <a:ext uri="{FF2B5EF4-FFF2-40B4-BE49-F238E27FC236}">
                <a16:creationId xmlns:a16="http://schemas.microsoft.com/office/drawing/2014/main" id="{B560D3AA-6DB3-04F7-A1EE-317FD29D36D7}"/>
              </a:ext>
            </a:extLst>
          </p:cNvPr>
          <p:cNvSpPr txBox="1"/>
          <p:nvPr/>
        </p:nvSpPr>
        <p:spPr>
          <a:xfrm>
            <a:off x="9600672" y="4912468"/>
            <a:ext cx="2333771" cy="369332"/>
          </a:xfrm>
          <a:prstGeom prst="rect">
            <a:avLst/>
          </a:prstGeom>
          <a:noFill/>
        </p:spPr>
        <p:txBody>
          <a:bodyPr wrap="square" rtlCol="0">
            <a:spAutoFit/>
          </a:bodyPr>
          <a:lstStyle/>
          <a:p>
            <a:pPr algn="ctr"/>
            <a:r>
              <a:rPr lang="en-IN" dirty="0">
                <a:latin typeface="Agency FB" panose="020B0503020202020204" pitchFamily="34" charset="0"/>
              </a:rPr>
              <a:t>PIKESH TIWARI</a:t>
            </a:r>
          </a:p>
        </p:txBody>
      </p:sp>
    </p:spTree>
    <p:extLst>
      <p:ext uri="{BB962C8B-B14F-4D97-AF65-F5344CB8AC3E}">
        <p14:creationId xmlns:p14="http://schemas.microsoft.com/office/powerpoint/2010/main" val="77170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C029D-C5B2-6994-E5B3-0467A421344D}"/>
              </a:ext>
            </a:extLst>
          </p:cNvPr>
          <p:cNvSpPr>
            <a:spLocks noGrp="1"/>
          </p:cNvSpPr>
          <p:nvPr>
            <p:ph type="title"/>
          </p:nvPr>
        </p:nvSpPr>
        <p:spPr>
          <a:xfrm>
            <a:off x="1066800" y="0"/>
            <a:ext cx="10058400" cy="1609344"/>
          </a:xfrm>
        </p:spPr>
        <p:txBody>
          <a:bodyPr/>
          <a:lstStyle/>
          <a:p>
            <a:r>
              <a:rPr lang="en-US" dirty="0">
                <a:latin typeface="Agency FB" panose="020B0503020202020204" pitchFamily="34" charset="0"/>
              </a:rPr>
              <a:t>WHAT WAS JABONG?</a:t>
            </a:r>
          </a:p>
        </p:txBody>
      </p:sp>
      <p:sp>
        <p:nvSpPr>
          <p:cNvPr id="3" name="Content Placeholder 2">
            <a:extLst>
              <a:ext uri="{FF2B5EF4-FFF2-40B4-BE49-F238E27FC236}">
                <a16:creationId xmlns:a16="http://schemas.microsoft.com/office/drawing/2014/main" id="{65C75693-133F-DD98-13B0-D15ACF3E54D6}"/>
              </a:ext>
            </a:extLst>
          </p:cNvPr>
          <p:cNvSpPr>
            <a:spLocks noGrp="1"/>
          </p:cNvSpPr>
          <p:nvPr>
            <p:ph idx="1"/>
          </p:nvPr>
        </p:nvSpPr>
        <p:spPr>
          <a:xfrm>
            <a:off x="1066800" y="1359552"/>
            <a:ext cx="10058400" cy="1703580"/>
          </a:xfrm>
        </p:spPr>
        <p:txBody>
          <a:bodyPr/>
          <a:lstStyle/>
          <a:p>
            <a:endParaRPr lang="en-IN" dirty="0"/>
          </a:p>
          <a:p>
            <a:pPr algn="just"/>
            <a:r>
              <a:rPr lang="en-IN" sz="1800" b="0" i="0" dirty="0">
                <a:solidFill>
                  <a:srgbClr val="000000"/>
                </a:solidFill>
                <a:effectLst/>
              </a:rPr>
              <a:t>Jabong was an Indian online fashion and lifestyle retailer e-commerce portal founded by Praveen Sinha, Lakshmi Potluri, Arun Chandra Mohan and Manu Kumar Jain that was founded in 2012. It was headquartered in Gurugram, India and operated in multiple countries including India, United Kingdom, and United States.</a:t>
            </a:r>
            <a:endParaRPr lang="en-IN" sz="1800" dirty="0">
              <a:solidFill>
                <a:srgbClr val="000000"/>
              </a:solidFill>
              <a:effectLst/>
            </a:endParaRPr>
          </a:p>
          <a:p>
            <a:endParaRPr lang="en-IN" dirty="0"/>
          </a:p>
          <a:p>
            <a:endParaRPr lang="en-IN" dirty="0"/>
          </a:p>
          <a:p>
            <a:endParaRPr lang="en-US" dirty="0"/>
          </a:p>
        </p:txBody>
      </p:sp>
      <p:sp>
        <p:nvSpPr>
          <p:cNvPr id="5" name="Right Bracket 4">
            <a:extLst>
              <a:ext uri="{FF2B5EF4-FFF2-40B4-BE49-F238E27FC236}">
                <a16:creationId xmlns:a16="http://schemas.microsoft.com/office/drawing/2014/main" id="{04AB8CBD-2825-16A5-E6F2-EEAE3AB187E9}"/>
              </a:ext>
            </a:extLst>
          </p:cNvPr>
          <p:cNvSpPr/>
          <p:nvPr/>
        </p:nvSpPr>
        <p:spPr>
          <a:xfrm>
            <a:off x="6025362" y="125743"/>
            <a:ext cx="5832163" cy="6526039"/>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Left Bracket 5">
            <a:extLst>
              <a:ext uri="{FF2B5EF4-FFF2-40B4-BE49-F238E27FC236}">
                <a16:creationId xmlns:a16="http://schemas.microsoft.com/office/drawing/2014/main" id="{D09849F5-AEC8-AD77-726D-33BD04CE53A8}"/>
              </a:ext>
            </a:extLst>
          </p:cNvPr>
          <p:cNvSpPr/>
          <p:nvPr/>
        </p:nvSpPr>
        <p:spPr>
          <a:xfrm>
            <a:off x="334475" y="125742"/>
            <a:ext cx="5690887" cy="6526039"/>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8" name="Picture 7">
            <a:extLst>
              <a:ext uri="{FF2B5EF4-FFF2-40B4-BE49-F238E27FC236}">
                <a16:creationId xmlns:a16="http://schemas.microsoft.com/office/drawing/2014/main" id="{52EDCEF6-1620-E7FB-C22A-E193A76FA9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7977" y="2843153"/>
            <a:ext cx="9817223" cy="3382393"/>
          </a:xfrm>
          <a:prstGeom prst="rect">
            <a:avLst/>
          </a:prstGeom>
        </p:spPr>
      </p:pic>
    </p:spTree>
    <p:extLst>
      <p:ext uri="{BB962C8B-B14F-4D97-AF65-F5344CB8AC3E}">
        <p14:creationId xmlns:p14="http://schemas.microsoft.com/office/powerpoint/2010/main" val="21530293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98403A-6F71-4225-DA38-768009391AD0}"/>
              </a:ext>
            </a:extLst>
          </p:cNvPr>
          <p:cNvSpPr>
            <a:spLocks noGrp="1"/>
          </p:cNvSpPr>
          <p:nvPr>
            <p:ph idx="1"/>
          </p:nvPr>
        </p:nvSpPr>
        <p:spPr>
          <a:xfrm>
            <a:off x="878186" y="2019580"/>
            <a:ext cx="10058400" cy="4050792"/>
          </a:xfrm>
        </p:spPr>
        <p:txBody>
          <a:bodyPr>
            <a:normAutofit/>
          </a:bodyPr>
          <a:lstStyle/>
          <a:p>
            <a:r>
              <a:rPr lang="en-IN" b="0" i="0" dirty="0">
                <a:solidFill>
                  <a:srgbClr val="000000"/>
                </a:solidFill>
                <a:effectLst/>
              </a:rPr>
              <a:t>In March 2013, Jabong was dispatching over 6,000 orders a day. According to </a:t>
            </a:r>
            <a:r>
              <a:rPr lang="en-IN" b="0" i="0" dirty="0">
                <a:solidFill>
                  <a:srgbClr val="3366CC"/>
                </a:solidFill>
                <a:effectLst/>
                <a:hlinkClick r:id="rId2"/>
              </a:rPr>
              <a:t>The Economist</a:t>
            </a:r>
            <a:r>
              <a:rPr lang="en-IN" b="0" i="0" dirty="0">
                <a:solidFill>
                  <a:srgbClr val="000000"/>
                </a:solidFill>
                <a:effectLst/>
              </a:rPr>
              <a:t>, Jabong clocked gross sales of around 100 –150 US million Dollars in 2012.</a:t>
            </a:r>
            <a:endParaRPr lang="en-IN" dirty="0">
              <a:solidFill>
                <a:srgbClr val="000000"/>
              </a:solidFill>
              <a:effectLst/>
            </a:endParaRPr>
          </a:p>
          <a:p>
            <a:r>
              <a:rPr lang="en-IN" b="0" i="0" dirty="0">
                <a:solidFill>
                  <a:srgbClr val="000000"/>
                </a:solidFill>
                <a:effectLst/>
              </a:rPr>
              <a:t>As per a Rocket Internet investor presentation, Jabong had a net revenue of 32.6 million euros in Q1 2016, up 14% from 28.6 million euros in the year-ago period. For FY2015, its revenues were at 122.1 million euros In September 2017</a:t>
            </a:r>
          </a:p>
          <a:p>
            <a:endParaRPr lang="en-IN" dirty="0">
              <a:solidFill>
                <a:srgbClr val="000000"/>
              </a:solidFill>
              <a:effectLst/>
              <a:latin typeface="Times New Roman" panose="02020603050405020304" pitchFamily="18" charset="0"/>
            </a:endParaRPr>
          </a:p>
          <a:p>
            <a:r>
              <a:rPr lang="en-IN" sz="4000" dirty="0">
                <a:solidFill>
                  <a:srgbClr val="343541"/>
                </a:solidFill>
                <a:latin typeface="Agency FB" panose="020B0503020202020204" pitchFamily="34" charset="0"/>
              </a:rPr>
              <a:t>EMPLOYEES AND STACK-HOLDERS AND INVESTORS </a:t>
            </a:r>
            <a:endParaRPr lang="en-IN" sz="4000" dirty="0">
              <a:solidFill>
                <a:srgbClr val="343541"/>
              </a:solidFill>
              <a:effectLst/>
              <a:latin typeface="Agency FB" panose="020B0503020202020204" pitchFamily="34" charset="0"/>
            </a:endParaRPr>
          </a:p>
          <a:p>
            <a:r>
              <a:rPr lang="en-IN" b="0" i="0" dirty="0">
                <a:solidFill>
                  <a:srgbClr val="000000"/>
                </a:solidFill>
                <a:effectLst/>
              </a:rPr>
              <a:t>The company had over 1,500 employees and had a wide range of stakeholders including investors and shareholders.</a:t>
            </a:r>
            <a:endParaRPr lang="en-IN" dirty="0">
              <a:solidFill>
                <a:srgbClr val="000000"/>
              </a:solidFill>
              <a:effectLst/>
            </a:endParaRPr>
          </a:p>
          <a:p>
            <a:endParaRPr lang="en-US" dirty="0"/>
          </a:p>
        </p:txBody>
      </p:sp>
      <p:sp>
        <p:nvSpPr>
          <p:cNvPr id="5" name="Right Bracket 4">
            <a:extLst>
              <a:ext uri="{FF2B5EF4-FFF2-40B4-BE49-F238E27FC236}">
                <a16:creationId xmlns:a16="http://schemas.microsoft.com/office/drawing/2014/main" id="{847E8AEC-3B3E-797F-472A-85E8E8853251}"/>
              </a:ext>
            </a:extLst>
          </p:cNvPr>
          <p:cNvSpPr/>
          <p:nvPr/>
        </p:nvSpPr>
        <p:spPr>
          <a:xfrm>
            <a:off x="5922475" y="226337"/>
            <a:ext cx="5582971" cy="6249406"/>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Left Bracket 5">
            <a:extLst>
              <a:ext uri="{FF2B5EF4-FFF2-40B4-BE49-F238E27FC236}">
                <a16:creationId xmlns:a16="http://schemas.microsoft.com/office/drawing/2014/main" id="{0D6C3062-E3A2-BDA6-47AC-44A0E1FC43F8}"/>
              </a:ext>
            </a:extLst>
          </p:cNvPr>
          <p:cNvSpPr/>
          <p:nvPr/>
        </p:nvSpPr>
        <p:spPr>
          <a:xfrm>
            <a:off x="477822" y="226337"/>
            <a:ext cx="5444653" cy="6249406"/>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itle 6">
            <a:extLst>
              <a:ext uri="{FF2B5EF4-FFF2-40B4-BE49-F238E27FC236}">
                <a16:creationId xmlns:a16="http://schemas.microsoft.com/office/drawing/2014/main" id="{0BCD7CE3-4D68-A3BD-64EC-FECAF1A393A8}"/>
              </a:ext>
            </a:extLst>
          </p:cNvPr>
          <p:cNvSpPr>
            <a:spLocks noGrp="1"/>
          </p:cNvSpPr>
          <p:nvPr>
            <p:ph type="title"/>
          </p:nvPr>
        </p:nvSpPr>
        <p:spPr/>
        <p:txBody>
          <a:bodyPr>
            <a:normAutofit/>
          </a:bodyPr>
          <a:lstStyle/>
          <a:p>
            <a:r>
              <a:rPr lang="en-IN" sz="4000" dirty="0">
                <a:latin typeface="Agency FB" panose="020B0503020202020204" pitchFamily="34" charset="0"/>
              </a:rPr>
              <a:t>FINANCIAL</a:t>
            </a:r>
          </a:p>
        </p:txBody>
      </p:sp>
    </p:spTree>
    <p:extLst>
      <p:ext uri="{BB962C8B-B14F-4D97-AF65-F5344CB8AC3E}">
        <p14:creationId xmlns:p14="http://schemas.microsoft.com/office/powerpoint/2010/main" val="517356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59BC9-F6F1-1DBD-DED1-AFD22FC71746}"/>
              </a:ext>
            </a:extLst>
          </p:cNvPr>
          <p:cNvSpPr>
            <a:spLocks noGrp="1"/>
          </p:cNvSpPr>
          <p:nvPr>
            <p:ph type="title"/>
          </p:nvPr>
        </p:nvSpPr>
        <p:spPr>
          <a:xfrm>
            <a:off x="1113826" y="1508386"/>
            <a:ext cx="10058400" cy="1609344"/>
          </a:xfrm>
        </p:spPr>
        <p:txBody>
          <a:bodyPr>
            <a:normAutofit fontScale="90000"/>
          </a:bodyPr>
          <a:lstStyle/>
          <a:p>
            <a:r>
              <a:rPr lang="en-IN" sz="4000" dirty="0">
                <a:solidFill>
                  <a:srgbClr val="343541"/>
                </a:solidFill>
                <a:latin typeface="Agency FB" panose="020B0503020202020204" pitchFamily="34" charset="0"/>
              </a:rPr>
              <a:t>WHAT WAS JABONG’S REVENUE MODEL ?</a:t>
            </a:r>
            <a:br>
              <a:rPr lang="en-IN" dirty="0">
                <a:solidFill>
                  <a:srgbClr val="343541"/>
                </a:solidFill>
                <a:effectLst/>
                <a:latin typeface="Helvetica" pitchFamily="2" charset="0"/>
              </a:rPr>
            </a:br>
            <a:br>
              <a:rPr lang="en-IN" dirty="0">
                <a:solidFill>
                  <a:srgbClr val="000000"/>
                </a:solidFill>
                <a:effectLst/>
                <a:latin typeface="Times New Roman" panose="02020603050405020304" pitchFamily="18" charset="0"/>
              </a:rPr>
            </a:br>
            <a:br>
              <a:rPr lang="en-IN" dirty="0">
                <a:solidFill>
                  <a:srgbClr val="000000"/>
                </a:solidFill>
                <a:effectLst/>
                <a:latin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8A64AB5E-7F52-7B2A-7AA6-5C9EBA9F259D}"/>
              </a:ext>
            </a:extLst>
          </p:cNvPr>
          <p:cNvSpPr>
            <a:spLocks noGrp="1"/>
          </p:cNvSpPr>
          <p:nvPr>
            <p:ph idx="1"/>
          </p:nvPr>
        </p:nvSpPr>
        <p:spPr>
          <a:xfrm>
            <a:off x="1113826" y="1875870"/>
            <a:ext cx="10058400" cy="4050792"/>
          </a:xfrm>
        </p:spPr>
        <p:txBody>
          <a:bodyPr>
            <a:normAutofit/>
          </a:bodyPr>
          <a:lstStyle/>
          <a:p>
            <a:pPr algn="just"/>
            <a:r>
              <a:rPr lang="en-IN" b="0" i="0" dirty="0">
                <a:solidFill>
                  <a:srgbClr val="000000"/>
                </a:solidFill>
                <a:effectLst/>
              </a:rPr>
              <a:t>Jabong's revenue model was based on the sale of fashion and lifestyle products through its online platform.</a:t>
            </a:r>
          </a:p>
          <a:p>
            <a:pPr algn="just"/>
            <a:r>
              <a:rPr lang="en-IN" b="0" i="0" dirty="0">
                <a:solidFill>
                  <a:srgbClr val="000000"/>
                </a:solidFill>
                <a:effectLst/>
              </a:rPr>
              <a:t> The company offered a wide range of products including clothing, footwear, accessories, and home decor.</a:t>
            </a:r>
          </a:p>
          <a:p>
            <a:pPr algn="just"/>
            <a:r>
              <a:rPr lang="en-IN" b="0" i="0" dirty="0">
                <a:solidFill>
                  <a:srgbClr val="000000"/>
                </a:solidFill>
                <a:effectLst/>
              </a:rPr>
              <a:t>They also had a strong focus on providing customers with a personalized shopping experience by offering a wide range of options and a user-friendly website.</a:t>
            </a:r>
            <a:endParaRPr lang="en-IN" dirty="0">
              <a:solidFill>
                <a:srgbClr val="000000"/>
              </a:solidFill>
              <a:effectLst/>
            </a:endParaRPr>
          </a:p>
          <a:p>
            <a:br>
              <a:rPr lang="en-IN" dirty="0">
                <a:solidFill>
                  <a:srgbClr val="000000"/>
                </a:solidFill>
                <a:effectLst/>
                <a:latin typeface="Times New Roman" panose="02020603050405020304" pitchFamily="18" charset="0"/>
              </a:rPr>
            </a:br>
            <a:endParaRPr lang="en-IN" dirty="0">
              <a:solidFill>
                <a:srgbClr val="000000"/>
              </a:solidFill>
              <a:effectLst/>
              <a:latin typeface="Times New Roman" panose="02020603050405020304" pitchFamily="18" charset="0"/>
            </a:endParaRPr>
          </a:p>
          <a:p>
            <a:endParaRPr lang="en-US" dirty="0"/>
          </a:p>
        </p:txBody>
      </p:sp>
      <p:sp>
        <p:nvSpPr>
          <p:cNvPr id="4" name="Right Bracket 3">
            <a:extLst>
              <a:ext uri="{FF2B5EF4-FFF2-40B4-BE49-F238E27FC236}">
                <a16:creationId xmlns:a16="http://schemas.microsoft.com/office/drawing/2014/main" id="{706587B7-3BCA-2F1C-B788-55D064DC0C6F}"/>
              </a:ext>
            </a:extLst>
          </p:cNvPr>
          <p:cNvSpPr/>
          <p:nvPr/>
        </p:nvSpPr>
        <p:spPr>
          <a:xfrm>
            <a:off x="6025362" y="296380"/>
            <a:ext cx="5907608" cy="6330254"/>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Left Bracket 5">
            <a:extLst>
              <a:ext uri="{FF2B5EF4-FFF2-40B4-BE49-F238E27FC236}">
                <a16:creationId xmlns:a16="http://schemas.microsoft.com/office/drawing/2014/main" id="{3B40B8EA-8188-9A8D-01CF-04635A33E5D7}"/>
              </a:ext>
            </a:extLst>
          </p:cNvPr>
          <p:cNvSpPr/>
          <p:nvPr/>
        </p:nvSpPr>
        <p:spPr>
          <a:xfrm>
            <a:off x="259030" y="296380"/>
            <a:ext cx="5766332" cy="6330253"/>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492790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26205-4FFF-4A4C-6BA2-6B52AAB24804}"/>
              </a:ext>
            </a:extLst>
          </p:cNvPr>
          <p:cNvSpPr>
            <a:spLocks noGrp="1"/>
          </p:cNvSpPr>
          <p:nvPr>
            <p:ph type="title"/>
          </p:nvPr>
        </p:nvSpPr>
        <p:spPr>
          <a:xfrm>
            <a:off x="963159" y="1427702"/>
            <a:ext cx="10058400" cy="1609344"/>
          </a:xfrm>
        </p:spPr>
        <p:txBody>
          <a:bodyPr>
            <a:normAutofit fontScale="90000"/>
          </a:bodyPr>
          <a:lstStyle/>
          <a:p>
            <a:r>
              <a:rPr lang="en-IN" dirty="0">
                <a:solidFill>
                  <a:srgbClr val="343541"/>
                </a:solidFill>
                <a:effectLst/>
                <a:latin typeface="Agency FB" panose="020B0503020202020204" pitchFamily="34" charset="0"/>
              </a:rPr>
              <a:t>CUSTOMER ANALYSIS</a:t>
            </a:r>
            <a:br>
              <a:rPr lang="en-IN" dirty="0">
                <a:solidFill>
                  <a:srgbClr val="343541"/>
                </a:solidFill>
                <a:effectLst/>
                <a:latin typeface="Helvetica" pitchFamily="2" charset="0"/>
              </a:rPr>
            </a:br>
            <a:br>
              <a:rPr lang="en-IN" dirty="0">
                <a:solidFill>
                  <a:srgbClr val="343541"/>
                </a:solidFill>
                <a:effectLst/>
                <a:latin typeface="Helvetica" pitchFamily="2" charset="0"/>
              </a:rPr>
            </a:br>
            <a:br>
              <a:rPr lang="en-IN" dirty="0">
                <a:solidFill>
                  <a:srgbClr val="343541"/>
                </a:solidFill>
                <a:effectLst/>
                <a:latin typeface="Helvetica" pitchFamily="2" charset="0"/>
              </a:rPr>
            </a:br>
            <a:endParaRPr lang="en-US" dirty="0"/>
          </a:p>
        </p:txBody>
      </p:sp>
      <p:sp>
        <p:nvSpPr>
          <p:cNvPr id="3" name="Content Placeholder 2">
            <a:extLst>
              <a:ext uri="{FF2B5EF4-FFF2-40B4-BE49-F238E27FC236}">
                <a16:creationId xmlns:a16="http://schemas.microsoft.com/office/drawing/2014/main" id="{C2AFB543-77CA-205E-3397-94FFD466AD71}"/>
              </a:ext>
            </a:extLst>
          </p:cNvPr>
          <p:cNvSpPr>
            <a:spLocks noGrp="1"/>
          </p:cNvSpPr>
          <p:nvPr>
            <p:ph idx="1"/>
          </p:nvPr>
        </p:nvSpPr>
        <p:spPr>
          <a:xfrm>
            <a:off x="963159" y="1900951"/>
            <a:ext cx="10058400" cy="4050792"/>
          </a:xfrm>
        </p:spPr>
        <p:txBody>
          <a:bodyPr/>
          <a:lstStyle/>
          <a:p>
            <a:pPr algn="just"/>
            <a:r>
              <a:rPr lang="en-IN" b="0" i="0" dirty="0">
                <a:solidFill>
                  <a:srgbClr val="000000"/>
                </a:solidFill>
                <a:effectLst/>
              </a:rPr>
              <a:t>In terms of customer analysis, Jabong primarily targeted the youth and young adult demographic in India and other countries. </a:t>
            </a:r>
          </a:p>
          <a:p>
            <a:pPr algn="just"/>
            <a:r>
              <a:rPr lang="en-IN" b="0" i="0" dirty="0">
                <a:solidFill>
                  <a:srgbClr val="000000"/>
                </a:solidFill>
                <a:effectLst/>
              </a:rPr>
              <a:t>The company also had a strong focus on providing customers with a wide range of options and a personalized shopping experience. </a:t>
            </a:r>
          </a:p>
          <a:p>
            <a:pPr algn="just"/>
            <a:r>
              <a:rPr lang="en-IN" b="0" i="0" dirty="0">
                <a:solidFill>
                  <a:srgbClr val="000000"/>
                </a:solidFill>
                <a:effectLst/>
              </a:rPr>
              <a:t>They also offered a wide range of payment options, including cash on delivery and easy returns, to cater to the needs of the Indian market.</a:t>
            </a:r>
            <a:endParaRPr lang="en-IN" dirty="0">
              <a:solidFill>
                <a:srgbClr val="000000"/>
              </a:solidFill>
              <a:effectLst/>
            </a:endParaRPr>
          </a:p>
          <a:p>
            <a:endParaRPr lang="en-IN" sz="2400" dirty="0">
              <a:solidFill>
                <a:srgbClr val="000000"/>
              </a:solidFill>
              <a:effectLst/>
              <a:latin typeface="Times New Roman" panose="02020603050405020304" pitchFamily="18" charset="0"/>
            </a:endParaRPr>
          </a:p>
          <a:p>
            <a:endParaRPr lang="en-US" dirty="0"/>
          </a:p>
        </p:txBody>
      </p:sp>
      <p:sp>
        <p:nvSpPr>
          <p:cNvPr id="4" name="Left Bracket 3">
            <a:extLst>
              <a:ext uri="{FF2B5EF4-FFF2-40B4-BE49-F238E27FC236}">
                <a16:creationId xmlns:a16="http://schemas.microsoft.com/office/drawing/2014/main" id="{3761F67C-7E74-0BD5-A08D-15910D4FC8CB}"/>
              </a:ext>
            </a:extLst>
          </p:cNvPr>
          <p:cNvSpPr/>
          <p:nvPr/>
        </p:nvSpPr>
        <p:spPr>
          <a:xfrm>
            <a:off x="352080" y="264058"/>
            <a:ext cx="5819588" cy="6450595"/>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Right Bracket 4">
            <a:extLst>
              <a:ext uri="{FF2B5EF4-FFF2-40B4-BE49-F238E27FC236}">
                <a16:creationId xmlns:a16="http://schemas.microsoft.com/office/drawing/2014/main" id="{917805DB-4262-0C2B-A699-BA32428BBCAE}"/>
              </a:ext>
            </a:extLst>
          </p:cNvPr>
          <p:cNvSpPr/>
          <p:nvPr/>
        </p:nvSpPr>
        <p:spPr>
          <a:xfrm>
            <a:off x="6171668" y="264059"/>
            <a:ext cx="5668251" cy="6450593"/>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138847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26939-BC2E-53DB-82C9-9F1A60CA930E}"/>
              </a:ext>
            </a:extLst>
          </p:cNvPr>
          <p:cNvSpPr>
            <a:spLocks noGrp="1"/>
          </p:cNvSpPr>
          <p:nvPr>
            <p:ph type="title"/>
          </p:nvPr>
        </p:nvSpPr>
        <p:spPr>
          <a:xfrm>
            <a:off x="1050036" y="931298"/>
            <a:ext cx="10058400" cy="1450757"/>
          </a:xfrm>
        </p:spPr>
        <p:txBody>
          <a:bodyPr>
            <a:normAutofit/>
          </a:bodyPr>
          <a:lstStyle/>
          <a:p>
            <a:r>
              <a:rPr lang="en-IN" sz="4000" dirty="0">
                <a:solidFill>
                  <a:srgbClr val="000000"/>
                </a:solidFill>
                <a:effectLst/>
                <a:latin typeface="Agency FB" panose="020B0503020202020204" pitchFamily="34" charset="0"/>
              </a:rPr>
              <a:t>SOCIOECONOMIC FACTORS FACED BY JABONG</a:t>
            </a:r>
            <a:br>
              <a:rPr lang="en-IN" dirty="0">
                <a:solidFill>
                  <a:srgbClr val="000000"/>
                </a:solidFill>
                <a:effectLst/>
                <a:latin typeface="Helvetica" pitchFamily="2" charset="0"/>
              </a:rPr>
            </a:br>
            <a:endParaRPr lang="en-US" dirty="0"/>
          </a:p>
        </p:txBody>
      </p:sp>
      <p:sp>
        <p:nvSpPr>
          <p:cNvPr id="3" name="Content Placeholder 2">
            <a:extLst>
              <a:ext uri="{FF2B5EF4-FFF2-40B4-BE49-F238E27FC236}">
                <a16:creationId xmlns:a16="http://schemas.microsoft.com/office/drawing/2014/main" id="{02AD28B5-4C2F-83E9-5413-1732E2CCFA25}"/>
              </a:ext>
            </a:extLst>
          </p:cNvPr>
          <p:cNvSpPr>
            <a:spLocks noGrp="1"/>
          </p:cNvSpPr>
          <p:nvPr>
            <p:ph idx="1"/>
          </p:nvPr>
        </p:nvSpPr>
        <p:spPr>
          <a:xfrm>
            <a:off x="1036320" y="1869253"/>
            <a:ext cx="10058400" cy="740782"/>
          </a:xfrm>
        </p:spPr>
        <p:txBody>
          <a:bodyPr/>
          <a:lstStyle/>
          <a:p>
            <a:r>
              <a:rPr lang="en-IN" b="0" i="0" dirty="0" err="1">
                <a:solidFill>
                  <a:srgbClr val="000000"/>
                </a:solidFill>
                <a:effectLst/>
              </a:rPr>
              <a:t>Jabong</a:t>
            </a:r>
            <a:r>
              <a:rPr lang="en-IN" b="0" i="0" dirty="0">
                <a:solidFill>
                  <a:srgbClr val="000000"/>
                </a:solidFill>
                <a:effectLst/>
              </a:rPr>
              <a:t> faced intense competition in the Indian e-commerce market, as well as challenges related to logistics and delivery infrastructure in India. </a:t>
            </a:r>
            <a:endParaRPr lang="en-IN" dirty="0">
              <a:solidFill>
                <a:srgbClr val="000000"/>
              </a:solidFill>
              <a:effectLst/>
            </a:endParaRPr>
          </a:p>
          <a:p>
            <a:endParaRPr lang="en-US" dirty="0"/>
          </a:p>
        </p:txBody>
      </p:sp>
      <p:pic>
        <p:nvPicPr>
          <p:cNvPr id="4" name="Picture 4">
            <a:extLst>
              <a:ext uri="{FF2B5EF4-FFF2-40B4-BE49-F238E27FC236}">
                <a16:creationId xmlns:a16="http://schemas.microsoft.com/office/drawing/2014/main" id="{3579CCBA-45B0-8D9B-B153-0D0AFD4354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752" y="2688641"/>
            <a:ext cx="10058400" cy="3383686"/>
          </a:xfrm>
          <a:prstGeom prst="rect">
            <a:avLst/>
          </a:prstGeom>
        </p:spPr>
      </p:pic>
      <p:sp>
        <p:nvSpPr>
          <p:cNvPr id="5" name="Right Bracket 4">
            <a:extLst>
              <a:ext uri="{FF2B5EF4-FFF2-40B4-BE49-F238E27FC236}">
                <a16:creationId xmlns:a16="http://schemas.microsoft.com/office/drawing/2014/main" id="{E00395E4-29B6-90B8-B177-C6B20DEF52B3}"/>
              </a:ext>
            </a:extLst>
          </p:cNvPr>
          <p:cNvSpPr/>
          <p:nvPr/>
        </p:nvSpPr>
        <p:spPr>
          <a:xfrm flipH="1">
            <a:off x="238910" y="0"/>
            <a:ext cx="5857089" cy="6858000"/>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Right Bracket 5">
            <a:extLst>
              <a:ext uri="{FF2B5EF4-FFF2-40B4-BE49-F238E27FC236}">
                <a16:creationId xmlns:a16="http://schemas.microsoft.com/office/drawing/2014/main" id="{1A6406A9-A732-8CFD-E10D-69AAEFA0B52F}"/>
              </a:ext>
            </a:extLst>
          </p:cNvPr>
          <p:cNvSpPr/>
          <p:nvPr/>
        </p:nvSpPr>
        <p:spPr>
          <a:xfrm>
            <a:off x="6102095" y="0"/>
            <a:ext cx="5844898" cy="6858000"/>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972644748"/>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119</TotalTime>
  <Words>1181</Words>
  <Application>Microsoft Office PowerPoint</Application>
  <PresentationFormat>Widescreen</PresentationFormat>
  <Paragraphs>88</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Agency FB</vt:lpstr>
      <vt:lpstr>Calibri</vt:lpstr>
      <vt:lpstr>Calibri Light</vt:lpstr>
      <vt:lpstr>Helvetica</vt:lpstr>
      <vt:lpstr>Times New Roman</vt:lpstr>
      <vt:lpstr>TimesNewRomanPS-BoldMT</vt:lpstr>
      <vt:lpstr>Wingdings</vt:lpstr>
      <vt:lpstr>Retrospect</vt:lpstr>
      <vt:lpstr>PowerPoint Presentation</vt:lpstr>
      <vt:lpstr>PowerPoint Presentation</vt:lpstr>
      <vt:lpstr>KEY POINTS</vt:lpstr>
      <vt:lpstr>OUR TEAM MEMBERS</vt:lpstr>
      <vt:lpstr>WHAT WAS JABONG?</vt:lpstr>
      <vt:lpstr>FINANCIAL</vt:lpstr>
      <vt:lpstr>WHAT WAS JABONG’S REVENUE MODEL ?   </vt:lpstr>
      <vt:lpstr>CUSTOMER ANALYSIS   </vt:lpstr>
      <vt:lpstr>SOCIOECONOMIC FACTORS FACED BY JABONG </vt:lpstr>
      <vt:lpstr>WHO WERE JABONG’S KEY COMPETITORS ?</vt:lpstr>
      <vt:lpstr>PowerPoint Presentation</vt:lpstr>
      <vt:lpstr>PowerPoint Presentation</vt:lpstr>
      <vt:lpstr>PowerPoint Presentation</vt:lpstr>
      <vt:lpstr>POSSIBLE CAUSES OF JABONG’S FAILURE </vt:lpstr>
      <vt:lpstr>PowerPoint Presentation</vt:lpstr>
      <vt:lpstr>WHAT COULD HAVE BEEN DONE DIFFERENTLY ?   </vt:lpstr>
      <vt:lpstr>PowerPoint Presentation</vt:lpstr>
      <vt:lpstr>PowerPoint Presentation</vt:lpstr>
      <vt:lpstr>Thank you  FOR BEING PATIENT WE ARE NOW OPEN FOR ANY QUETIONS YOU MAY HAVE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kanani raj</dc:creator>
  <cp:lastModifiedBy>Anubhav Devnath</cp:lastModifiedBy>
  <cp:revision>10</cp:revision>
  <dcterms:created xsi:type="dcterms:W3CDTF">2023-01-20T02:45:00Z</dcterms:created>
  <dcterms:modified xsi:type="dcterms:W3CDTF">2023-01-24T13:38:28Z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2023-01-20T02:45:00Z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7b4bf07f-80f7-401c-a03f-0616f06e0b2c</vt:lpwstr>
  </property>
  <property fmtid="{D5CDD505-2E9C-101B-9397-08002B2CF9AE}" pid="7" name="MSIP_Label_defa4170-0d19-0005-0004-bc88714345d2_ActionId">
    <vt:lpwstr>4d78188a-fd78-4cda-96cd-a38ee5d4cbfa</vt:lpwstr>
  </property>
  <property fmtid="{D5CDD505-2E9C-101B-9397-08002B2CF9AE}" pid="8" name="MSIP_Label_defa4170-0d19-0005-0004-bc88714345d2_ContentBits">
    <vt:lpwstr>0</vt:lpwstr>
  </property>
</Properties>
</file>

<file path=docProps/thumbnail.jpeg>
</file>